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4" r:id="rId1"/>
    <p:sldMasterId id="2147483695" r:id="rId2"/>
  </p:sldMasterIdLst>
  <p:notesMasterIdLst>
    <p:notesMasterId r:id="rId11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9" r:id="rId64"/>
    <p:sldId id="317" r:id="rId65"/>
    <p:sldId id="318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98" r:id="rId92"/>
    <p:sldId id="345" r:id="rId93"/>
    <p:sldId id="346" r:id="rId94"/>
    <p:sldId id="347" r:id="rId95"/>
    <p:sldId id="348" r:id="rId96"/>
    <p:sldId id="349" r:id="rId97"/>
    <p:sldId id="350" r:id="rId98"/>
    <p:sldId id="351" r:id="rId99"/>
    <p:sldId id="352" r:id="rId100"/>
    <p:sldId id="353" r:id="rId101"/>
    <p:sldId id="354" r:id="rId102"/>
    <p:sldId id="355" r:id="rId103"/>
    <p:sldId id="356" r:id="rId104"/>
    <p:sldId id="357" r:id="rId105"/>
    <p:sldId id="358" r:id="rId106"/>
    <p:sldId id="359" r:id="rId107"/>
    <p:sldId id="360" r:id="rId108"/>
    <p:sldId id="361" r:id="rId109"/>
    <p:sldId id="362" r:id="rId110"/>
    <p:sldId id="399" r:id="rId111"/>
  </p:sldIdLst>
  <p:sldSz cx="9144000" cy="5143500" type="screen16x9"/>
  <p:notesSz cx="6858000" cy="9144000"/>
  <p:embeddedFontLst>
    <p:embeddedFont>
      <p:font typeface="IBM Plex Mono" panose="020B0509050203000203" pitchFamily="49" charset="77"/>
      <p:regular r:id="rId113"/>
      <p:bold r:id="rId114"/>
      <p:italic r:id="rId115"/>
      <p:boldItalic r:id="rId116"/>
    </p:embeddedFont>
    <p:embeddedFont>
      <p:font typeface="IBM Plex Mono Medium" panose="020B0609050203000203" pitchFamily="49" charset="77"/>
      <p:regular r:id="rId117"/>
      <p:bold r:id="rId118"/>
      <p:italic r:id="rId119"/>
      <p:boldItalic r:id="rId120"/>
    </p:embeddedFont>
    <p:embeddedFont>
      <p:font typeface="Public Sans" pitchFamily="2" charset="77"/>
      <p:regular r:id="rId121"/>
      <p:bold r:id="rId122"/>
      <p:italic r:id="rId123"/>
      <p:boldItalic r:id="rId124"/>
    </p:embeddedFont>
    <p:embeddedFont>
      <p:font typeface="Public Sans ExtraBold" pitchFamily="2" charset="77"/>
      <p:bold r:id="rId125"/>
      <p:italic r:id="rId126"/>
      <p:boldItalic r:id="rId127"/>
    </p:embeddedFont>
    <p:embeddedFont>
      <p:font typeface="Public Sans ExtraLight" pitchFamily="2" charset="77"/>
      <p:regular r:id="rId128"/>
      <p:bold r:id="rId129"/>
      <p:italic r:id="rId130"/>
      <p:boldItalic r:id="rId131"/>
    </p:embeddedFont>
    <p:embeddedFont>
      <p:font typeface="Public Sans Light" pitchFamily="2" charset="77"/>
      <p:regular r:id="rId132"/>
      <p:bold r:id="rId133"/>
      <p:italic r:id="rId134"/>
      <p:boldItalic r:id="rId135"/>
    </p:embeddedFont>
    <p:embeddedFont>
      <p:font typeface="Public Sans Medium" pitchFamily="2" charset="77"/>
      <p:regular r:id="rId136"/>
      <p:bold r:id="rId137"/>
      <p:italic r:id="rId138"/>
      <p:boldItalic r:id="rId139"/>
    </p:embeddedFont>
    <p:embeddedFont>
      <p:font typeface="Public Sans Thin" pitchFamily="2" charset="77"/>
      <p:regular r:id="rId140"/>
      <p:bold r:id="rId141"/>
      <p:italic r:id="rId142"/>
      <p:boldItalic r:id="rId1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94"/>
    <p:restoredTop sz="94648"/>
  </p:normalViewPr>
  <p:slideViewPr>
    <p:cSldViewPr snapToGrid="0">
      <p:cViewPr varScale="1">
        <p:scale>
          <a:sx n="150" d="100"/>
          <a:sy n="150" d="100"/>
        </p:scale>
        <p:origin x="360" y="1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font" Target="fonts/font5.fntdata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63" Type="http://schemas.openxmlformats.org/officeDocument/2006/relationships/slide" Target="slides/slide61.xml"/><Relationship Id="rId84" Type="http://schemas.openxmlformats.org/officeDocument/2006/relationships/slide" Target="slides/slide82.xml"/><Relationship Id="rId138" Type="http://schemas.openxmlformats.org/officeDocument/2006/relationships/font" Target="fonts/font26.fntdata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53" Type="http://schemas.openxmlformats.org/officeDocument/2006/relationships/slide" Target="slides/slide51.xml"/><Relationship Id="rId74" Type="http://schemas.openxmlformats.org/officeDocument/2006/relationships/slide" Target="slides/slide72.xml"/><Relationship Id="rId128" Type="http://schemas.openxmlformats.org/officeDocument/2006/relationships/font" Target="fonts/font16.fntdata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113" Type="http://schemas.openxmlformats.org/officeDocument/2006/relationships/font" Target="fonts/font1.fntdata"/><Relationship Id="rId118" Type="http://schemas.openxmlformats.org/officeDocument/2006/relationships/font" Target="fonts/font6.fntdata"/><Relationship Id="rId134" Type="http://schemas.openxmlformats.org/officeDocument/2006/relationships/font" Target="fonts/font22.fntdata"/><Relationship Id="rId139" Type="http://schemas.openxmlformats.org/officeDocument/2006/relationships/font" Target="fonts/font27.fntdata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08" Type="http://schemas.openxmlformats.org/officeDocument/2006/relationships/slide" Target="slides/slide106.xml"/><Relationship Id="rId124" Type="http://schemas.openxmlformats.org/officeDocument/2006/relationships/font" Target="fonts/font12.fntdata"/><Relationship Id="rId129" Type="http://schemas.openxmlformats.org/officeDocument/2006/relationships/font" Target="fonts/font17.fntdata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40" Type="http://schemas.openxmlformats.org/officeDocument/2006/relationships/font" Target="fonts/font28.fntdata"/><Relationship Id="rId14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font" Target="fonts/font2.fntdata"/><Relationship Id="rId119" Type="http://schemas.openxmlformats.org/officeDocument/2006/relationships/font" Target="fonts/font7.fntdata"/><Relationship Id="rId44" Type="http://schemas.openxmlformats.org/officeDocument/2006/relationships/slide" Target="slides/slide42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130" Type="http://schemas.openxmlformats.org/officeDocument/2006/relationships/font" Target="fonts/font18.fntdata"/><Relationship Id="rId135" Type="http://schemas.openxmlformats.org/officeDocument/2006/relationships/font" Target="fonts/font23.fntdata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120" Type="http://schemas.openxmlformats.org/officeDocument/2006/relationships/font" Target="fonts/font8.fntdata"/><Relationship Id="rId125" Type="http://schemas.openxmlformats.org/officeDocument/2006/relationships/font" Target="fonts/font13.fntdata"/><Relationship Id="rId141" Type="http://schemas.openxmlformats.org/officeDocument/2006/relationships/font" Target="fonts/font29.fntdata"/><Relationship Id="rId146" Type="http://schemas.openxmlformats.org/officeDocument/2006/relationships/theme" Target="theme/theme1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15" Type="http://schemas.openxmlformats.org/officeDocument/2006/relationships/font" Target="fonts/font3.fntdata"/><Relationship Id="rId131" Type="http://schemas.openxmlformats.org/officeDocument/2006/relationships/font" Target="fonts/font19.fntdata"/><Relationship Id="rId136" Type="http://schemas.openxmlformats.org/officeDocument/2006/relationships/font" Target="fonts/font24.fntdata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126" Type="http://schemas.openxmlformats.org/officeDocument/2006/relationships/font" Target="fonts/font14.fntdata"/><Relationship Id="rId147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121" Type="http://schemas.openxmlformats.org/officeDocument/2006/relationships/font" Target="fonts/font9.fntdata"/><Relationship Id="rId142" Type="http://schemas.openxmlformats.org/officeDocument/2006/relationships/font" Target="fonts/font30.fntdata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font" Target="fonts/font4.fntdata"/><Relationship Id="rId137" Type="http://schemas.openxmlformats.org/officeDocument/2006/relationships/font" Target="fonts/font25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openxmlformats.org/officeDocument/2006/relationships/slide" Target="slides/slide109.xml"/><Relationship Id="rId132" Type="http://schemas.openxmlformats.org/officeDocument/2006/relationships/font" Target="fonts/font20.fntdata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27" Type="http://schemas.openxmlformats.org/officeDocument/2006/relationships/font" Target="fonts/font15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font" Target="fonts/font10.fntdata"/><Relationship Id="rId143" Type="http://schemas.openxmlformats.org/officeDocument/2006/relationships/font" Target="fonts/font3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26" Type="http://schemas.openxmlformats.org/officeDocument/2006/relationships/slide" Target="slides/slide24.xml"/><Relationship Id="rId47" Type="http://schemas.openxmlformats.org/officeDocument/2006/relationships/slide" Target="slides/slide45.xml"/><Relationship Id="rId68" Type="http://schemas.openxmlformats.org/officeDocument/2006/relationships/slide" Target="slides/slide66.xml"/><Relationship Id="rId89" Type="http://schemas.openxmlformats.org/officeDocument/2006/relationships/slide" Target="slides/slide87.xml"/><Relationship Id="rId112" Type="http://schemas.openxmlformats.org/officeDocument/2006/relationships/notesMaster" Target="notesMasters/notesMaster1.xml"/><Relationship Id="rId133" Type="http://schemas.openxmlformats.org/officeDocument/2006/relationships/font" Target="fonts/font21.fntdata"/><Relationship Id="rId16" Type="http://schemas.openxmlformats.org/officeDocument/2006/relationships/slide" Target="slides/slide14.xml"/><Relationship Id="rId37" Type="http://schemas.openxmlformats.org/officeDocument/2006/relationships/slide" Target="slides/slide35.xml"/><Relationship Id="rId58" Type="http://schemas.openxmlformats.org/officeDocument/2006/relationships/slide" Target="slides/slide56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font" Target="fonts/font11.fntdata"/><Relationship Id="rId14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45af80a169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45af80a169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fa981a0a05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fa981a0a05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g31637b29358_1_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" name="Google Shape;908;g31637b29358_1_5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31637b29358_1_5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31637b29358_1_5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2fa981a0a0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" name="Google Shape;920;g2fa981a0a0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31637b29358_1_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31637b29358_1_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31637b29358_1_5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31637b29358_1_5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g31637b29358_1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8" name="Google Shape;938;g31637b29358_1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31637b29358_1_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" name="Google Shape;944;g31637b29358_1_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12b3ab2e8ba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12b3ab2e8ba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DW</a:t>
            </a: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12b3ab2e8ba_0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12b3ab2e8ba_0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DW</a:t>
            </a:r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ad2144292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ad2144292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42103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1637b29358_1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1637b29358_1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f295f7aeaa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f295f7aeaa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1637b2935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31637b29358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1637b29358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1637b29358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1637b29358_1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1637b29358_1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1637b29358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1637b29358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e6a06d33cc_0_6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2e6a06d33cc_0_6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00c931222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300c931222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1637b29358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31637b29358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2b3ab2e8ba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2b3ab2e8ba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00c931222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300c931222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300c9312229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300c9312229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00c931222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300c931222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1637b29358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31637b29358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1637b2935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31637b2935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31637b2935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31637b2935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31637b29358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31637b29358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1637b29358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31637b29358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31637b29358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31637b29358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31637b29358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31637b29358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08c9cceed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08c9cceed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31637b29358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31637b29358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31637b29358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31637b29358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31637b29358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31637b29358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31637b29358_1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31637b29358_1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31637b29358_1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31637b29358_1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1637b29358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31637b29358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31637b29358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31637b29358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1637b29358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31637b29358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1637b2935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31637b2935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2fa981a0a0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2fa981a0a0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ad2144292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ad2144292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31637b29358_1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31637b29358_1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31637b2935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31637b2935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318c2365d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318c2365d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31637b29358_1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31637b29358_1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18c2365d92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318c2365d92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318c2365d92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318c2365d92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318c2365d92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318c2365d92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318c2365d92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318c2365d92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318c2365d92_0_4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318c2365d92_0_4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3164c86621c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3164c86621c_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e6a06d33c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e6a06d33cc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TK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3164c86621c_1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3164c86621c_1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3164c86621c_1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3164c86621c_1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3164c86621c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3164c86621c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3164c86621c_1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3164c86621c_1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3164c86621c_1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3164c86621c_1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318c2365d92_0_6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318c2365d92_0_6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317164f99b2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317164f99b2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3164c86621c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3164c86621c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31637b29358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31637b29358_1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31637b29358_1_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31637b29358_1_3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1637b293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1637b2935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TK</a:t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1637b29358_1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31637b29358_1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31637b29358_1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31637b29358_1_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31637b29358_1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31637b29358_1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31637b29358_1_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31637b29358_1_3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31637b29358_1_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31637b29358_1_3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31637b29358_1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31637b29358_1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31637b29358_1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31637b29358_1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31637b29358_1_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31637b29358_1_3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31637b29358_1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31637b29358_1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31637b29358_1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31637b29358_1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ad2144292b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ad2144292b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31637b29358_1_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31637b29358_1_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31637b29358_1_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31637b29358_1_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31637b29358_1_4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31637b29358_1_4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31637b29358_1_4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31637b29358_1_4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31637b29358_1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31637b29358_1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31637b29358_1_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31637b29358_1_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31637b29358_1_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" name="Google Shape;754;g31637b29358_1_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31637b29358_1_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31637b29358_1_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31637b29358_1_4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31637b29358_1_4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31637b29358_1_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31637b29358_1_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ad2144292b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ad2144292b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31637b29358_1_4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31637b29358_1_4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31637b29358_1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31637b29358_1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31637b29358_1_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31637b29358_1_4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31637b29358_1_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31637b29358_1_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31637b29358_1_4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31637b29358_1_4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31637b29358_1_4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31637b29358_1_4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g31637b29358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" name="Google Shape;817;g31637b29358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31637b29358_1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31637b29358_1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31637b29358_1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31637b29358_1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31637b29358_1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31637b29358_1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f295f7aeaa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f295f7aeaa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31637b29358_1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31637b29358_1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4394009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31637b29358_1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" name="Google Shape;841;g31637b29358_1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31637b29358_1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31637b29358_1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31637b29358_1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31637b29358_1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31637b29358_1_4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31637b29358_1_4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g31637b29358_1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" name="Google Shape;878;g31637b29358_1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31637b29358_1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31637b29358_1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31637b29358_1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31637b29358_1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31637b29358_1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" name="Google Shape;896;g31637b29358_1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31637b29358_1_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31637b29358_1_5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Public Sans Thin"/>
              <a:buNone/>
              <a:defRPr sz="40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3227925" y="619632"/>
            <a:ext cx="2648400" cy="2533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uest">
  <p:cSld name="CUSTOM_3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subTitle" idx="1"/>
          </p:nvPr>
        </p:nvSpPr>
        <p:spPr>
          <a:xfrm>
            <a:off x="5016000" y="1362200"/>
            <a:ext cx="38604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64" name="Google Shape;64;p11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ection">
  <p:cSld name="CUSTOM_3_1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68" name="Google Shape;68;p12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te Launch">
  <p:cSld name="CUSTOM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4376165" y="259294"/>
            <a:ext cx="42816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ublic Sans"/>
              <a:buNone/>
              <a:defRPr sz="16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Public Sans ExtraBold"/>
              <a:buNone/>
              <a:defRPr sz="2000" b="0">
                <a:solidFill>
                  <a:schemeClr val="l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>
            <a:spLocks noGrp="1"/>
          </p:cNvSpPr>
          <p:nvPr>
            <p:ph type="pic" idx="2"/>
          </p:nvPr>
        </p:nvSpPr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">
  <p:cSld name="CUSTOM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78" name="Google Shape;78;p14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Code Right">
  <p:cSld name="CUSTOM_1_3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3990950" y="0"/>
            <a:ext cx="5143500" cy="515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4" name="Google Shape;84;p15"/>
          <p:cNvSpPr txBox="1">
            <a:spLocks noGrp="1"/>
          </p:cNvSpPr>
          <p:nvPr>
            <p:ph type="body" idx="2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: Top heading">
  <p:cSld name="CUSTOM_1_2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>
            <a:off x="295250" y="496850"/>
            <a:ext cx="3592200" cy="6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body" idx="1"/>
          </p:nvPr>
        </p:nvSpPr>
        <p:spPr>
          <a:xfrm>
            <a:off x="295250" y="1108375"/>
            <a:ext cx="3634800" cy="3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89" name="Google Shape;89;p16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: Heading only">
  <p:cSld name="CUSTOM_1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295250" y="1077950"/>
            <a:ext cx="3592200" cy="29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7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311700" y="109423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Font typeface="Public Sans Light"/>
              <a:buChar char="●"/>
              <a:defRPr sz="2400" b="0">
                <a:latin typeface="Public Sans Light"/>
                <a:ea typeface="Public Sans Light"/>
                <a:cs typeface="Public Sans Light"/>
                <a:sym typeface="Public Sans Light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2"/>
          </p:nvPr>
        </p:nvSpPr>
        <p:spPr>
          <a:xfrm>
            <a:off x="311700" y="2135550"/>
            <a:ext cx="8520600" cy="22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head">
  <p:cSld name="TITLE_AND_BODY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elcome">
  <p:cSld name="TITLE_1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Public Sans"/>
              <a:buNone/>
              <a:defRPr sz="4000" b="1">
                <a:latin typeface="Public Sans"/>
                <a:ea typeface="Public Sans"/>
                <a:cs typeface="Public Sans"/>
                <a:sym typeface="Public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ublic Sans Thin"/>
              <a:buNone/>
              <a:defRPr sz="40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" name="Google Shape;18;p3"/>
          <p:cNvSpPr>
            <a:spLocks noGrp="1"/>
          </p:cNvSpPr>
          <p:nvPr>
            <p:ph type="pic" idx="2"/>
          </p:nvPr>
        </p:nvSpPr>
        <p:spPr>
          <a:xfrm>
            <a:off x="3898200" y="3464650"/>
            <a:ext cx="1347600" cy="167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BLANK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2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45237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xfrm>
            <a:off x="77150" y="4673709"/>
            <a:ext cx="81795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  <p:cxnSp>
        <p:nvCxnSpPr>
          <p:cNvPr id="115" name="Google Shape;115;p22"/>
          <p:cNvCxnSpPr/>
          <p:nvPr/>
        </p:nvCxnSpPr>
        <p:spPr>
          <a:xfrm>
            <a:off x="9" y="4527560"/>
            <a:ext cx="91608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CUSTOM_5">
    <p:bg>
      <p:bgPr>
        <a:solidFill>
          <a:schemeClr val="dk2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18" name="Google Shape;118;p23" descr="A colorful collection of human avatar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5172" y="3720369"/>
            <a:ext cx="8120741" cy="142313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6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1" name="Google Shape;121;p24"/>
          <p:cNvCxnSpPr/>
          <p:nvPr/>
        </p:nvCxnSpPr>
        <p:spPr>
          <a:xfrm>
            <a:off x="683089" y="2514604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2" name="Google Shape;122;p24"/>
          <p:cNvCxnSpPr/>
          <p:nvPr/>
        </p:nvCxnSpPr>
        <p:spPr>
          <a:xfrm>
            <a:off x="683089" y="3167746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3" name="Google Shape;123;p24"/>
          <p:cNvCxnSpPr/>
          <p:nvPr/>
        </p:nvCxnSpPr>
        <p:spPr>
          <a:xfrm>
            <a:off x="683089" y="37991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4" name="Google Shape;124;p24"/>
          <p:cNvCxnSpPr/>
          <p:nvPr/>
        </p:nvCxnSpPr>
        <p:spPr>
          <a:xfrm>
            <a:off x="683089" y="44087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5" name="Google Shape;125;p24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ublic Sans Thin"/>
              <a:buNone/>
              <a:defRPr sz="24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4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ublic Sans Thin"/>
              <a:buChar char="●"/>
              <a:defRPr sz="28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marL="914400" lvl="1" indent="-317500" rtl="0">
              <a:spcBef>
                <a:spcPts val="13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28" name="Google Shape;128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1121" y="2646250"/>
            <a:ext cx="387637" cy="387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204" y="3272477"/>
            <a:ext cx="424554" cy="41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0279" y="3930215"/>
            <a:ext cx="396866" cy="369178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4" name="Google Shape;134;p2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5" name="Google Shape;13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565E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Quote">
  <p:cSld name="Big Quote">
    <p:bg>
      <p:bgPr>
        <a:solidFill>
          <a:schemeClr val="lt1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>
            <a:spLocks noGrp="1"/>
          </p:cNvSpPr>
          <p:nvPr>
            <p:ph type="title"/>
          </p:nvPr>
        </p:nvSpPr>
        <p:spPr>
          <a:xfrm>
            <a:off x="683631" y="1077686"/>
            <a:ext cx="7775100" cy="20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alibri"/>
              <a:buNone/>
              <a:defRPr sz="2700" b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body" idx="1"/>
          </p:nvPr>
        </p:nvSpPr>
        <p:spPr>
          <a:xfrm>
            <a:off x="683581" y="3465668"/>
            <a:ext cx="7776900" cy="10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3180B0"/>
              </a:buClr>
              <a:buSzPts val="1500"/>
              <a:buFont typeface="Arial"/>
              <a:buChar char="​"/>
              <a:defRPr sz="1500" b="1" i="0">
                <a:solidFill>
                  <a:srgbClr val="3180B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048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4D565E"/>
              </a:buClr>
              <a:buSzPts val="1200"/>
              <a:buFont typeface="Arial"/>
              <a:buChar char="​"/>
              <a:defRPr sz="1200" b="1">
                <a:solidFill>
                  <a:srgbClr val="4D565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00037" algn="l" rtl="0">
              <a:lnSpc>
                <a:spcPct val="95000"/>
              </a:lnSpc>
              <a:spcBef>
                <a:spcPts val="150"/>
              </a:spcBef>
              <a:spcAft>
                <a:spcPts val="0"/>
              </a:spcAft>
              <a:buClr>
                <a:srgbClr val="4D565E"/>
              </a:buClr>
              <a:buSzPts val="1125"/>
              <a:buFont typeface="Arial"/>
              <a:buChar char="​"/>
              <a:defRPr sz="1125">
                <a:solidFill>
                  <a:srgbClr val="4D565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00037" algn="l" rtl="0">
              <a:lnSpc>
                <a:spcPct val="95000"/>
              </a:lnSpc>
              <a:spcBef>
                <a:spcPts val="150"/>
              </a:spcBef>
              <a:spcAft>
                <a:spcPts val="0"/>
              </a:spcAft>
              <a:buClr>
                <a:srgbClr val="4D565E"/>
              </a:buClr>
              <a:buSzPts val="1125"/>
              <a:buFont typeface="Arial"/>
              <a:buChar char="​"/>
              <a:defRPr sz="1125">
                <a:solidFill>
                  <a:srgbClr val="4D565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00037" algn="l" rtl="0">
              <a:lnSpc>
                <a:spcPct val="95000"/>
              </a:lnSpc>
              <a:spcBef>
                <a:spcPts val="150"/>
              </a:spcBef>
              <a:spcAft>
                <a:spcPts val="0"/>
              </a:spcAft>
              <a:buClr>
                <a:srgbClr val="4D565E"/>
              </a:buClr>
              <a:buSzPts val="1125"/>
              <a:buFont typeface="Arial"/>
              <a:buChar char="​"/>
              <a:defRPr sz="1125">
                <a:solidFill>
                  <a:srgbClr val="4D565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141" name="Google Shape;141;p27"/>
          <p:cNvGrpSpPr/>
          <p:nvPr/>
        </p:nvGrpSpPr>
        <p:grpSpPr>
          <a:xfrm>
            <a:off x="683609" y="918423"/>
            <a:ext cx="7777014" cy="2363336"/>
            <a:chOff x="914400" y="1732950"/>
            <a:chExt cx="7316788" cy="2672550"/>
          </a:xfrm>
        </p:grpSpPr>
        <p:cxnSp>
          <p:nvCxnSpPr>
            <p:cNvPr id="142" name="Google Shape;142;p27"/>
            <p:cNvCxnSpPr/>
            <p:nvPr/>
          </p:nvCxnSpPr>
          <p:spPr>
            <a:xfrm>
              <a:off x="914400" y="1732950"/>
              <a:ext cx="7315200" cy="0"/>
            </a:xfrm>
            <a:prstGeom prst="straightConnector1">
              <a:avLst/>
            </a:prstGeom>
            <a:noFill/>
            <a:ln w="9525" cap="flat" cmpd="sng">
              <a:solidFill>
                <a:srgbClr val="8F99A3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3" name="Google Shape;143;p27"/>
            <p:cNvSpPr/>
            <p:nvPr/>
          </p:nvSpPr>
          <p:spPr>
            <a:xfrm>
              <a:off x="915988" y="4302313"/>
              <a:ext cx="7315200" cy="103187"/>
            </a:xfrm>
            <a:custGeom>
              <a:avLst/>
              <a:gdLst/>
              <a:ahLst/>
              <a:cxnLst/>
              <a:rect l="l" t="t" r="r" b="b"/>
              <a:pathLst>
                <a:path w="4608" h="65" extrusionOk="0">
                  <a:moveTo>
                    <a:pt x="0" y="0"/>
                  </a:moveTo>
                  <a:lnTo>
                    <a:pt x="224" y="0"/>
                  </a:lnTo>
                  <a:lnTo>
                    <a:pt x="286" y="65"/>
                  </a:lnTo>
                  <a:lnTo>
                    <a:pt x="349" y="0"/>
                  </a:lnTo>
                  <a:lnTo>
                    <a:pt x="4608" y="0"/>
                  </a:lnTo>
                </a:path>
              </a:pathLst>
            </a:custGeom>
            <a:noFill/>
            <a:ln w="9525" cap="flat" cmpd="sng">
              <a:solidFill>
                <a:srgbClr val="8F99A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ody page - 2 text areas">
  <p:cSld name="1_Body page - 2 text areas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565E"/>
              </a:buClr>
              <a:buSzPts val="2400"/>
              <a:buFont typeface="Open Sans"/>
              <a:buNone/>
              <a:defRPr sz="2400">
                <a:solidFill>
                  <a:srgbClr val="4D565E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8"/>
          <p:cNvSpPr txBox="1">
            <a:spLocks noGrp="1"/>
          </p:cNvSpPr>
          <p:nvPr>
            <p:ph type="body" idx="1"/>
          </p:nvPr>
        </p:nvSpPr>
        <p:spPr>
          <a:xfrm>
            <a:off x="500061" y="1185864"/>
            <a:ext cx="35862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4D565E"/>
              </a:buClr>
              <a:buSzPts val="2000"/>
              <a:buNone/>
              <a:defRPr sz="2000">
                <a:solidFill>
                  <a:srgbClr val="4D565E"/>
                </a:solidFill>
              </a:defRPr>
            </a:lvl1pPr>
            <a:lvl2pPr marL="91440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4D565E"/>
              </a:buClr>
              <a:buSzPts val="2000"/>
              <a:buChar char="▪"/>
              <a:defRPr sz="2000" b="0">
                <a:solidFill>
                  <a:srgbClr val="4D565E"/>
                </a:solidFill>
              </a:defRPr>
            </a:lvl2pPr>
            <a:lvl3pPr marL="1371600" lvl="2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4D565E"/>
              </a:buClr>
              <a:buSzPts val="1600"/>
              <a:buChar char="▪"/>
              <a:defRPr sz="1600" b="0">
                <a:solidFill>
                  <a:srgbClr val="4D565E"/>
                </a:solidFill>
              </a:defRPr>
            </a:lvl3pPr>
            <a:lvl4pPr marL="1828800" lvl="3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4D565E"/>
              </a:buClr>
              <a:buSzPts val="1200"/>
              <a:buChar char="▪"/>
              <a:defRPr sz="1200" b="0">
                <a:solidFill>
                  <a:srgbClr val="4D565E"/>
                </a:solidFill>
              </a:defRPr>
            </a:lvl4pPr>
            <a:lvl5pPr marL="2286000" lvl="4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4D565E"/>
              </a:buClr>
              <a:buSzPts val="1200"/>
              <a:buChar char="▪"/>
              <a:defRPr sz="1200" b="0">
                <a:solidFill>
                  <a:srgbClr val="4D565E"/>
                </a:solidFill>
              </a:defRPr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7">
  <p:cSld name="TITLE_7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9" name="Google Shape;149;p2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0" name="Google Shape;150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- LG quote">
  <p:cSld name="TITLE_AND_BODY_2_1_1_1">
    <p:bg>
      <p:bgPr>
        <a:solidFill>
          <a:srgbClr val="FFFFFF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0"/>
          <p:cNvSpPr txBox="1">
            <a:spLocks noGrp="1"/>
          </p:cNvSpPr>
          <p:nvPr>
            <p:ph type="ctrTitle"/>
          </p:nvPr>
        </p:nvSpPr>
        <p:spPr>
          <a:xfrm>
            <a:off x="712850" y="536207"/>
            <a:ext cx="7386600" cy="37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3200"/>
              <a:buNone/>
              <a:defRPr sz="3200" b="1">
                <a:solidFill>
                  <a:srgbClr val="1C304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30"/>
          <p:cNvSpPr txBox="1">
            <a:spLocks noGrp="1"/>
          </p:cNvSpPr>
          <p:nvPr>
            <p:ph type="sldNum" idx="12"/>
          </p:nvPr>
        </p:nvSpPr>
        <p:spPr>
          <a:xfrm>
            <a:off x="8472450" y="4765389"/>
            <a:ext cx="548700" cy="2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600">
                <a:solidFill>
                  <a:srgbClr val="000000"/>
                </a:solidFill>
              </a:defRPr>
            </a:lvl1pPr>
            <a:lvl2pPr lvl="1">
              <a:buNone/>
              <a:defRPr sz="600">
                <a:solidFill>
                  <a:srgbClr val="000000"/>
                </a:solidFill>
              </a:defRPr>
            </a:lvl2pPr>
            <a:lvl3pPr lvl="2">
              <a:buNone/>
              <a:defRPr sz="600">
                <a:solidFill>
                  <a:srgbClr val="000000"/>
                </a:solidFill>
              </a:defRPr>
            </a:lvl3pPr>
            <a:lvl4pPr lvl="3">
              <a:buNone/>
              <a:defRPr sz="600">
                <a:solidFill>
                  <a:srgbClr val="000000"/>
                </a:solidFill>
              </a:defRPr>
            </a:lvl4pPr>
            <a:lvl5pPr lvl="4">
              <a:buNone/>
              <a:defRPr sz="600">
                <a:solidFill>
                  <a:srgbClr val="000000"/>
                </a:solidFill>
              </a:defRPr>
            </a:lvl5pPr>
            <a:lvl6pPr lvl="5">
              <a:buNone/>
              <a:defRPr sz="600">
                <a:solidFill>
                  <a:srgbClr val="000000"/>
                </a:solidFill>
              </a:defRPr>
            </a:lvl6pPr>
            <a:lvl7pPr lvl="6">
              <a:buNone/>
              <a:defRPr sz="600">
                <a:solidFill>
                  <a:srgbClr val="000000"/>
                </a:solidFill>
              </a:defRPr>
            </a:lvl7pPr>
            <a:lvl8pPr lvl="7">
              <a:buNone/>
              <a:defRPr sz="600">
                <a:solidFill>
                  <a:srgbClr val="000000"/>
                </a:solidFill>
              </a:defRPr>
            </a:lvl8pPr>
            <a:lvl9pPr lvl="8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4 Items">
  <p:cSld name="CUSTOM_4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2"/>
          </p:nvPr>
        </p:nvSpPr>
        <p:spPr>
          <a:xfrm>
            <a:off x="668400" y="21072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3"/>
          </p:nvPr>
        </p:nvSpPr>
        <p:spPr>
          <a:xfrm>
            <a:off x="668400" y="26275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4"/>
          </p:nvPr>
        </p:nvSpPr>
        <p:spPr>
          <a:xfrm>
            <a:off x="668400" y="31456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5" name="Google Shape;25;p4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0" name="Google Shape;160;p32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1" name="Google Shape;161;p32"/>
          <p:cNvSpPr txBox="1">
            <a:spLocks noGrp="1"/>
          </p:cNvSpPr>
          <p:nvPr>
            <p:ph type="subTitle" idx="1"/>
          </p:nvPr>
        </p:nvSpPr>
        <p:spPr>
          <a:xfrm>
            <a:off x="311700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Public Sans Thin"/>
              <a:buNone/>
              <a:defRPr sz="40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2" name="Google Shape;162;p32"/>
          <p:cNvSpPr>
            <a:spLocks noGrp="1"/>
          </p:cNvSpPr>
          <p:nvPr>
            <p:ph type="pic" idx="2"/>
          </p:nvPr>
        </p:nvSpPr>
        <p:spPr>
          <a:xfrm>
            <a:off x="3227925" y="619632"/>
            <a:ext cx="2648400" cy="2533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elcome">
  <p:cSld name="TITLE_1">
    <p:bg>
      <p:bgPr>
        <a:solidFill>
          <a:schemeClr val="dk1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5" name="Google Shape;165;p33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Public Sans"/>
              <a:buNone/>
              <a:defRPr sz="4000" b="1">
                <a:latin typeface="Public Sans"/>
                <a:ea typeface="Public Sans"/>
                <a:cs typeface="Public Sans"/>
                <a:sym typeface="Public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6" name="Google Shape;166;p33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ublic Sans Thin"/>
              <a:buNone/>
              <a:defRPr sz="40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7" name="Google Shape;167;p33"/>
          <p:cNvSpPr>
            <a:spLocks noGrp="1"/>
          </p:cNvSpPr>
          <p:nvPr>
            <p:ph type="pic" idx="2"/>
          </p:nvPr>
        </p:nvSpPr>
        <p:spPr>
          <a:xfrm>
            <a:off x="3898200" y="3464650"/>
            <a:ext cx="1347600" cy="167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4 Items">
  <p:cSld name="CUSTOM_4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4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34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71" name="Google Shape;171;p34"/>
          <p:cNvSpPr txBox="1">
            <a:spLocks noGrp="1"/>
          </p:cNvSpPr>
          <p:nvPr>
            <p:ph type="body" idx="2"/>
          </p:nvPr>
        </p:nvSpPr>
        <p:spPr>
          <a:xfrm>
            <a:off x="668400" y="21072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72" name="Google Shape;172;p34"/>
          <p:cNvSpPr txBox="1">
            <a:spLocks noGrp="1"/>
          </p:cNvSpPr>
          <p:nvPr>
            <p:ph type="body" idx="3"/>
          </p:nvPr>
        </p:nvSpPr>
        <p:spPr>
          <a:xfrm>
            <a:off x="668400" y="26275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73" name="Google Shape;173;p34"/>
          <p:cNvSpPr txBox="1">
            <a:spLocks noGrp="1"/>
          </p:cNvSpPr>
          <p:nvPr>
            <p:ph type="body" idx="4"/>
          </p:nvPr>
        </p:nvSpPr>
        <p:spPr>
          <a:xfrm>
            <a:off x="668400" y="31456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74" name="Google Shape;174;p34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3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">
  <p:cSld name="CUSTOM_3_2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ublic Sans Thin"/>
              <a:buNone/>
              <a:defRPr sz="12000" b="0">
                <a:solidFill>
                  <a:schemeClr val="lt1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uest">
  <p:cSld name="CUSTOM_3_1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7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37"/>
          <p:cNvSpPr txBox="1">
            <a:spLocks noGrp="1"/>
          </p:cNvSpPr>
          <p:nvPr>
            <p:ph type="subTitle" idx="1"/>
          </p:nvPr>
        </p:nvSpPr>
        <p:spPr>
          <a:xfrm>
            <a:off x="5016000" y="1362200"/>
            <a:ext cx="38604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85" name="Google Shape;185;p37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ection">
  <p:cSld name="CUSTOM_3_1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8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89" name="Google Shape;189;p38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te Launch">
  <p:cSld name="CUSTOM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9"/>
          <p:cNvSpPr txBox="1">
            <a:spLocks noGrp="1"/>
          </p:cNvSpPr>
          <p:nvPr>
            <p:ph type="title"/>
          </p:nvPr>
        </p:nvSpPr>
        <p:spPr>
          <a:xfrm>
            <a:off x="4376165" y="259294"/>
            <a:ext cx="42816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ublic Sans"/>
              <a:buNone/>
              <a:defRPr sz="16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39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Public Sans ExtraBold"/>
              <a:buNone/>
              <a:defRPr sz="2000" b="0">
                <a:solidFill>
                  <a:schemeClr val="l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39"/>
          <p:cNvSpPr>
            <a:spLocks noGrp="1"/>
          </p:cNvSpPr>
          <p:nvPr>
            <p:ph type="pic" idx="2"/>
          </p:nvPr>
        </p:nvSpPr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sp>
      <p:sp>
        <p:nvSpPr>
          <p:cNvPr id="195" name="Google Shape;195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">
  <p:cSld name="CUSTOM_1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0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40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199" name="Google Shape;199;p40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Code Right">
  <p:cSld name="CUSTOM_1_3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1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41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203" name="Google Shape;203;p41"/>
          <p:cNvSpPr/>
          <p:nvPr/>
        </p:nvSpPr>
        <p:spPr>
          <a:xfrm>
            <a:off x="3990950" y="0"/>
            <a:ext cx="5143500" cy="515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04" name="Google Shape;204;p41"/>
          <p:cNvSpPr txBox="1">
            <a:spLocks noGrp="1"/>
          </p:cNvSpPr>
          <p:nvPr>
            <p:ph type="body" idx="2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5 Items">
  <p:cSld name="CUSTOM_4_3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668400" y="10485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668400" y="15738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3"/>
          </p:nvPr>
        </p:nvSpPr>
        <p:spPr>
          <a:xfrm>
            <a:off x="668400" y="20941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4"/>
          </p:nvPr>
        </p:nvSpPr>
        <p:spPr>
          <a:xfrm>
            <a:off x="668400" y="26122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6"/>
          </p:nvPr>
        </p:nvSpPr>
        <p:spPr>
          <a:xfrm>
            <a:off x="668400" y="313966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: Top heading">
  <p:cSld name="CUSTOM_1_2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2"/>
          <p:cNvSpPr txBox="1">
            <a:spLocks noGrp="1"/>
          </p:cNvSpPr>
          <p:nvPr>
            <p:ph type="title"/>
          </p:nvPr>
        </p:nvSpPr>
        <p:spPr>
          <a:xfrm>
            <a:off x="295250" y="496850"/>
            <a:ext cx="3592200" cy="6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42"/>
          <p:cNvSpPr txBox="1">
            <a:spLocks noGrp="1"/>
          </p:cNvSpPr>
          <p:nvPr>
            <p:ph type="body" idx="1"/>
          </p:nvPr>
        </p:nvSpPr>
        <p:spPr>
          <a:xfrm>
            <a:off x="295250" y="1108375"/>
            <a:ext cx="3634800" cy="3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208" name="Google Shape;208;p42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: Heading only">
  <p:cSld name="CUSTOM_1_1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3"/>
          <p:cNvSpPr txBox="1">
            <a:spLocks noGrp="1"/>
          </p:cNvSpPr>
          <p:nvPr>
            <p:ph type="title"/>
          </p:nvPr>
        </p:nvSpPr>
        <p:spPr>
          <a:xfrm>
            <a:off x="295250" y="1077950"/>
            <a:ext cx="3592200" cy="29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43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4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5" name="Google Shape;215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9" name="Google Shape;219;p4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0" name="Google Shape;220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CUSTOM_5">
    <p:bg>
      <p:bgPr>
        <a:solidFill>
          <a:schemeClr val="dk2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7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25" name="Google Shape;225;p47" descr="A colorful collection of human avatar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5172" y="3720369"/>
            <a:ext cx="8120741" cy="1423131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6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8" name="Google Shape;228;p48"/>
          <p:cNvCxnSpPr/>
          <p:nvPr/>
        </p:nvCxnSpPr>
        <p:spPr>
          <a:xfrm>
            <a:off x="683089" y="2514604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9" name="Google Shape;229;p48"/>
          <p:cNvCxnSpPr/>
          <p:nvPr/>
        </p:nvCxnSpPr>
        <p:spPr>
          <a:xfrm>
            <a:off x="683089" y="3167746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0" name="Google Shape;230;p48"/>
          <p:cNvCxnSpPr/>
          <p:nvPr/>
        </p:nvCxnSpPr>
        <p:spPr>
          <a:xfrm>
            <a:off x="683089" y="37991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1" name="Google Shape;231;p48"/>
          <p:cNvCxnSpPr/>
          <p:nvPr/>
        </p:nvCxnSpPr>
        <p:spPr>
          <a:xfrm>
            <a:off x="683089" y="44087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2" name="Google Shape;232;p48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ublic Sans Thin"/>
              <a:buNone/>
              <a:defRPr sz="24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48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48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ublic Sans Thin"/>
              <a:buChar char="●"/>
              <a:defRPr sz="28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marL="914400" lvl="1" indent="-317500" rtl="0">
              <a:spcBef>
                <a:spcPts val="13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35" name="Google Shape;235;p4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1121" y="2646250"/>
            <a:ext cx="387637" cy="387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204" y="3272477"/>
            <a:ext cx="424554" cy="41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4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0279" y="3930215"/>
            <a:ext cx="396866" cy="369178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mple title and text">
  <p:cSld name="CUSTOM_4_2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list">
  <p:cSld name="CUSTOM_4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93192" y="310896"/>
            <a:ext cx="82626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633125" y="1420075"/>
            <a:ext cx="7842600" cy="29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low: 3 items">
  <p:cSld name="CUSTOM_4_1_1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390266" y="308875"/>
            <a:ext cx="82626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1"/>
          </p:nvPr>
        </p:nvSpPr>
        <p:spPr>
          <a:xfrm>
            <a:off x="465950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2"/>
          </p:nvPr>
        </p:nvSpPr>
        <p:spPr>
          <a:xfrm>
            <a:off x="4659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pic>
        <p:nvPicPr>
          <p:cNvPr id="48" name="Google Shape;48;p8" title="Forward arrow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64646" y="2008213"/>
            <a:ext cx="212675" cy="212675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8"/>
          <p:cNvSpPr txBox="1">
            <a:spLocks noGrp="1"/>
          </p:cNvSpPr>
          <p:nvPr>
            <p:ph type="body" idx="3"/>
          </p:nvPr>
        </p:nvSpPr>
        <p:spPr>
          <a:xfrm>
            <a:off x="3343457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4"/>
          </p:nvPr>
        </p:nvSpPr>
        <p:spPr>
          <a:xfrm>
            <a:off x="33434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pic>
        <p:nvPicPr>
          <p:cNvPr id="51" name="Google Shape;51;p8" title="Forward arrow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938921" y="2008213"/>
            <a:ext cx="212675" cy="212675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8"/>
          <p:cNvSpPr txBox="1">
            <a:spLocks noGrp="1"/>
          </p:cNvSpPr>
          <p:nvPr>
            <p:ph type="body" idx="5"/>
          </p:nvPr>
        </p:nvSpPr>
        <p:spPr>
          <a:xfrm>
            <a:off x="6220964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6"/>
          </p:nvPr>
        </p:nvSpPr>
        <p:spPr>
          <a:xfrm>
            <a:off x="62209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3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">
  <p:cSld name="CUSTOM_3_2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ublic Sans Thin"/>
              <a:buNone/>
              <a:defRPr sz="12000" b="0">
                <a:solidFill>
                  <a:schemeClr val="lt1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45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ublic Sans ExtraBold"/>
              <a:buNone/>
              <a:defRPr sz="28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ublic Sans"/>
              <a:buChar char="●"/>
              <a:defRPr sz="1800"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</a:defRPr>
            </a:lvl1pPr>
            <a:lvl2pPr lvl="1" algn="r">
              <a:buNone/>
              <a:defRPr sz="1000">
                <a:solidFill>
                  <a:schemeClr val="lt1"/>
                </a:solidFill>
              </a:defRPr>
            </a:lvl2pPr>
            <a:lvl3pPr lvl="2" algn="r">
              <a:buNone/>
              <a:defRPr sz="1000">
                <a:solidFill>
                  <a:schemeClr val="lt1"/>
                </a:solidFill>
              </a:defRPr>
            </a:lvl3pPr>
            <a:lvl4pPr lvl="3" algn="r">
              <a:buNone/>
              <a:defRPr sz="1000">
                <a:solidFill>
                  <a:schemeClr val="lt1"/>
                </a:solidFill>
              </a:defRPr>
            </a:lvl4pPr>
            <a:lvl5pPr lvl="4" algn="r">
              <a:buNone/>
              <a:defRPr sz="1000">
                <a:solidFill>
                  <a:schemeClr val="lt1"/>
                </a:solidFill>
              </a:defRPr>
            </a:lvl5pPr>
            <a:lvl6pPr lvl="5" algn="r">
              <a:buNone/>
              <a:defRPr sz="1000">
                <a:solidFill>
                  <a:schemeClr val="lt1"/>
                </a:solidFill>
              </a:defRPr>
            </a:lvl6pPr>
            <a:lvl7pPr lvl="6" algn="r">
              <a:buNone/>
              <a:defRPr sz="1000">
                <a:solidFill>
                  <a:schemeClr val="lt1"/>
                </a:solidFill>
              </a:defRPr>
            </a:lvl7pPr>
            <a:lvl8pPr lvl="7" algn="r">
              <a:buNone/>
              <a:defRPr sz="1000">
                <a:solidFill>
                  <a:schemeClr val="lt1"/>
                </a:solidFill>
              </a:defRPr>
            </a:lvl8pPr>
            <a:lvl9pPr lvl="8" algn="r"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ublic Sans ExtraBold"/>
              <a:buNone/>
              <a:defRPr sz="28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ublic Sans"/>
              <a:buChar char="●"/>
              <a:defRPr sz="1800"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  <p:sp>
        <p:nvSpPr>
          <p:cNvPr id="157" name="Google Shape;157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1"/>
                </a:solidFill>
              </a:defRPr>
            </a:lvl1pPr>
            <a:lvl2pPr lvl="1" algn="r" rtl="0">
              <a:buNone/>
              <a:defRPr sz="1000">
                <a:solidFill>
                  <a:schemeClr val="lt1"/>
                </a:solidFill>
              </a:defRPr>
            </a:lvl2pPr>
            <a:lvl3pPr lvl="2" algn="r" rtl="0">
              <a:buNone/>
              <a:defRPr sz="1000">
                <a:solidFill>
                  <a:schemeClr val="lt1"/>
                </a:solidFill>
              </a:defRPr>
            </a:lvl3pPr>
            <a:lvl4pPr lvl="3" algn="r" rtl="0">
              <a:buNone/>
              <a:defRPr sz="1000">
                <a:solidFill>
                  <a:schemeClr val="lt1"/>
                </a:solidFill>
              </a:defRPr>
            </a:lvl4pPr>
            <a:lvl5pPr lvl="4" algn="r" rtl="0">
              <a:buNone/>
              <a:defRPr sz="1000">
                <a:solidFill>
                  <a:schemeClr val="lt1"/>
                </a:solidFill>
              </a:defRPr>
            </a:lvl5pPr>
            <a:lvl6pPr lvl="5" algn="r" rtl="0">
              <a:buNone/>
              <a:defRPr sz="1000">
                <a:solidFill>
                  <a:schemeClr val="lt1"/>
                </a:solidFill>
              </a:defRPr>
            </a:lvl6pPr>
            <a:lvl7pPr lvl="6" algn="r" rtl="0">
              <a:buNone/>
              <a:defRPr sz="1000">
                <a:solidFill>
                  <a:schemeClr val="lt1"/>
                </a:solidFill>
              </a:defRPr>
            </a:lvl7pPr>
            <a:lvl8pPr lvl="7" algn="r" rtl="0">
              <a:buNone/>
              <a:defRPr sz="1000">
                <a:solidFill>
                  <a:schemeClr val="lt1"/>
                </a:solidFill>
              </a:defRPr>
            </a:lvl8pPr>
            <a:lvl9pPr lvl="8" algn="r" rtl="0"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693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8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8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8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8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8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8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2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23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8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8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8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8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8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8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8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8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8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8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8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8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8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8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8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8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8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8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8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8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8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8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8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8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8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1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8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8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8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8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8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8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8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8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8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8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8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9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USWDS Monthly Call</a:t>
            </a:r>
            <a:endParaRPr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244" name="Google Shape;244;p49"/>
          <p:cNvSpPr txBox="1">
            <a:spLocks noGrp="1"/>
          </p:cNvSpPr>
          <p:nvPr>
            <p:ph type="subTitle" idx="1"/>
          </p:nvPr>
        </p:nvSpPr>
        <p:spPr>
          <a:xfrm>
            <a:off x="311575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November 2024</a:t>
            </a:r>
            <a:endParaRPr/>
          </a:p>
        </p:txBody>
      </p:sp>
      <p:pic>
        <p:nvPicPr>
          <p:cNvPr id="245" name="Google Shape;245;p49" descr="USWDS logo: Five triangles forming a pentagon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465" r="455"/>
          <a:stretch/>
        </p:blipFill>
        <p:spPr>
          <a:xfrm>
            <a:off x="3227925" y="619632"/>
            <a:ext cx="2648400" cy="2533200"/>
          </a:xfrm>
          <a:prstGeom prst="rect">
            <a:avLst/>
          </a:prstGeom>
        </p:spPr>
      </p:pic>
      <p:sp>
        <p:nvSpPr>
          <p:cNvPr id="246" name="Google Shape;246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1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10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8"/>
          <p:cNvSpPr txBox="1">
            <a:spLocks noGrp="1"/>
          </p:cNvSpPr>
          <p:nvPr>
            <p:ph type="title"/>
          </p:nvPr>
        </p:nvSpPr>
        <p:spPr>
          <a:xfrm>
            <a:off x="533157" y="445025"/>
            <a:ext cx="819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Notable updates in USWDS 3.10.0</a:t>
            </a:r>
            <a:endParaRPr sz="1600">
              <a:solidFill>
                <a:schemeClr val="accen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313" name="Google Shape;313;p58"/>
          <p:cNvSpPr txBox="1">
            <a:spLocks noGrp="1"/>
          </p:cNvSpPr>
          <p:nvPr>
            <p:ph type="body" idx="1"/>
          </p:nvPr>
        </p:nvSpPr>
        <p:spPr>
          <a:xfrm>
            <a:off x="83100" y="1273375"/>
            <a:ext cx="8415300" cy="31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/>
              <a:t>Updated the order of combo box search results. </a:t>
            </a:r>
            <a:br>
              <a:rPr lang="en" sz="2400"/>
            </a:br>
            <a:r>
              <a:rPr lang="en" sz="24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The component now displays options that start with the query at the top of the list, followed by options that contain the query.</a:t>
            </a:r>
            <a:endParaRPr sz="2400">
              <a:solidFill>
                <a:schemeClr val="lt2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/>
              <a:t>Updated the time picker hint text to improve clarity.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400"/>
              <a:buChar char="●"/>
            </a:pPr>
            <a:r>
              <a:rPr lang="en" sz="2400"/>
              <a:t>Fixed a bug that caused file input image previews to break when a Content Security Policy is enabled.</a:t>
            </a:r>
            <a:endParaRPr sz="2400"/>
          </a:p>
        </p:txBody>
      </p:sp>
      <p:grpSp>
        <p:nvGrpSpPr>
          <p:cNvPr id="314" name="Google Shape;314;p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39675" y="1309450"/>
            <a:ext cx="7858800" cy="2806773"/>
            <a:chOff x="639675" y="1309450"/>
            <a:chExt cx="7858800" cy="2806773"/>
          </a:xfrm>
        </p:grpSpPr>
        <p:grpSp>
          <p:nvGrpSpPr>
            <p:cNvPr id="315" name="Google Shape;315;p58"/>
            <p:cNvGrpSpPr/>
            <p:nvPr/>
          </p:nvGrpSpPr>
          <p:grpSpPr>
            <a:xfrm>
              <a:off x="639675" y="1309450"/>
              <a:ext cx="7858800" cy="1497621"/>
              <a:chOff x="639675" y="1766650"/>
              <a:chExt cx="7858800" cy="1497621"/>
            </a:xfrm>
          </p:grpSpPr>
          <p:cxnSp>
            <p:nvCxnSpPr>
              <p:cNvPr id="316" name="Google Shape;316;p58"/>
              <p:cNvCxnSpPr/>
              <p:nvPr/>
            </p:nvCxnSpPr>
            <p:spPr>
              <a:xfrm>
                <a:off x="639675" y="1766650"/>
                <a:ext cx="785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7" name="Google Shape;317;p58"/>
              <p:cNvCxnSpPr/>
              <p:nvPr/>
            </p:nvCxnSpPr>
            <p:spPr>
              <a:xfrm>
                <a:off x="639675" y="3264271"/>
                <a:ext cx="785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318" name="Google Shape;318;p58"/>
            <p:cNvCxnSpPr/>
            <p:nvPr/>
          </p:nvCxnSpPr>
          <p:spPr>
            <a:xfrm>
              <a:off x="639675" y="4116223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319" name="Google Shape;319;p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39675" y="3289778"/>
            <a:ext cx="78588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2" name="Google Shape;312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47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 bias toward shipping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11" name="Google Shape;911;p1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100</a:t>
            </a:fld>
            <a:endParaRPr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8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Architectural Decision Records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17" name="Google Shape;917;p1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101</a:t>
            </a:fld>
            <a:endParaRPr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149"/>
          <p:cNvSpPr txBox="1">
            <a:spLocks noGrp="1"/>
          </p:cNvSpPr>
          <p:nvPr>
            <p:ph type="title"/>
          </p:nvPr>
        </p:nvSpPr>
        <p:spPr>
          <a:xfrm>
            <a:off x="0" y="1362200"/>
            <a:ext cx="91440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What to expect in 2025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23" name="Google Shape;923;p1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102</a:t>
            </a:fld>
            <a:endParaRPr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150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 more modern and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more resilient design system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29" name="Google Shape;929;p1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103</a:t>
            </a:fld>
            <a:endParaRPr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151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 priority shift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35" name="Google Shape;935;p1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104</a:t>
            </a:fld>
            <a:endParaRPr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52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USWDS Core: </a:t>
            </a:r>
            <a:r>
              <a:rPr lang="en" sz="3000">
                <a:solidFill>
                  <a:srgbClr val="CCCCCC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Interop with Elements and Tokens</a:t>
            </a:r>
            <a:endParaRPr sz="3000">
              <a:solidFill>
                <a:srgbClr val="CCCCCC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USWDS Elements: </a:t>
            </a:r>
            <a:r>
              <a:rPr lang="en" sz="3000">
                <a:solidFill>
                  <a:srgbClr val="D9D9D9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Fewer, simpler, Standards</a:t>
            </a:r>
            <a:endParaRPr sz="3000">
              <a:solidFill>
                <a:srgbClr val="D9D9D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USWDS Tokens: </a:t>
            </a:r>
            <a:r>
              <a:rPr lang="en" sz="3000">
                <a:solidFill>
                  <a:srgbClr val="D9D9D9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Powering Core and Elements</a:t>
            </a:r>
            <a:endParaRPr sz="3000">
              <a:solidFill>
                <a:srgbClr val="D9D9D9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USWDS Utilities: </a:t>
            </a:r>
            <a:r>
              <a:rPr lang="en" sz="3000">
                <a:solidFill>
                  <a:srgbClr val="D9D9D9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Cloning Sass-based system</a:t>
            </a:r>
            <a:endParaRPr sz="3000">
              <a:solidFill>
                <a:srgbClr val="D9D9D9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Website: </a:t>
            </a:r>
            <a:r>
              <a:rPr lang="en" sz="3000">
                <a:solidFill>
                  <a:srgbClr val="D9D9D9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Resource for getting up to speed </a:t>
            </a:r>
            <a:endParaRPr sz="3000">
              <a:solidFill>
                <a:srgbClr val="D9D9D9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941" name="Google Shape;941;p1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105</a:t>
            </a:fld>
            <a:endParaRPr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53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Not old and new. </a:t>
            </a:r>
            <a:r>
              <a:rPr lang="en">
                <a:solidFill>
                  <a:schemeClr val="lt1"/>
                </a:solidFill>
              </a:rPr>
              <a:t>United.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47" name="Google Shape;947;p1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106</a:t>
            </a:fld>
            <a:endParaRPr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54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  <p:sp>
        <p:nvSpPr>
          <p:cNvPr id="953" name="Google Shape;953;p1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107</a:t>
            </a:fld>
            <a:endParaRPr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155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month</a:t>
            </a:r>
            <a:endParaRPr/>
          </a:p>
        </p:txBody>
      </p:sp>
      <p:sp>
        <p:nvSpPr>
          <p:cNvPr id="959" name="Google Shape;959;p155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December: </a:t>
            </a:r>
            <a:br>
              <a:rPr lang="en"/>
            </a:br>
            <a:r>
              <a:rPr lang="en"/>
              <a:t>Federal </a:t>
            </a:r>
            <a: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Website Standards</a:t>
            </a:r>
            <a:b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</a:br>
            <a:endParaRPr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960" name="Google Shape;960;p155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#uswds-public</a:t>
            </a:r>
            <a:endParaRPr/>
          </a:p>
          <a:p>
            <a:pPr marL="457200" lvl="0" indent="-406400" algn="l" rtl="0">
              <a:spcBef>
                <a:spcPts val="130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github.com/uswds</a:t>
            </a:r>
            <a:endParaRPr/>
          </a:p>
          <a:p>
            <a:pPr marL="457200" lvl="0" indent="-406400" algn="l" rtl="0">
              <a:spcBef>
                <a:spcPts val="1300"/>
              </a:spcBef>
              <a:spcAft>
                <a:spcPts val="1300"/>
              </a:spcAft>
              <a:buSzPts val="2800"/>
              <a:buChar char="●"/>
            </a:pPr>
            <a:r>
              <a:rPr lang="en"/>
              <a:t>designsystem.digital.gov</a:t>
            </a:r>
            <a:endParaRPr/>
          </a:p>
        </p:txBody>
      </p:sp>
      <p:sp>
        <p:nvSpPr>
          <p:cNvPr id="961" name="Google Shape;961;p1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108</a:t>
            </a:fld>
            <a:endParaRPr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Disclaimer: All references to specific brands, products, and/or companies are used only for illustrative purposes and do not imply endorsement by the U.S. federal government or any federal government agency.</a:t>
            </a:r>
            <a:endParaRPr sz="2800" dirty="0"/>
          </a:p>
        </p:txBody>
      </p:sp>
      <p:sp>
        <p:nvSpPr>
          <p:cNvPr id="272" name="Google Shape;272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3564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USWDS Compile 1.2.1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Coming soon 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325" name="Google Shape;325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60"/>
          <p:cNvSpPr txBox="1">
            <a:spLocks noGrp="1"/>
          </p:cNvSpPr>
          <p:nvPr>
            <p:ph type="title"/>
          </p:nvPr>
        </p:nvSpPr>
        <p:spPr>
          <a:xfrm>
            <a:off x="180125" y="445025"/>
            <a:ext cx="87837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New accessibility test pages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Memorable date, </a:t>
            </a:r>
            <a:b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</a:b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Time picker, File input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1"/>
                </a:solidFill>
              </a:rPr>
              <a:t>Next:</a:t>
            </a:r>
            <a:r>
              <a:rPr lang="en" sz="2300" b="1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" sz="2300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rPr>
              <a:t>Collection, Summary box, Icon list, </a:t>
            </a:r>
            <a:br>
              <a:rPr lang="en" sz="2300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rPr>
            </a:br>
            <a:r>
              <a:rPr lang="en" sz="2300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rPr>
              <a:t>Button group, and Process list</a:t>
            </a:r>
            <a:endParaRPr sz="2300">
              <a:solidFill>
                <a:schemeClr val="accen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1" name="Google Shape;331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61"/>
          <p:cNvSpPr txBox="1">
            <a:spLocks noGrp="1"/>
          </p:cNvSpPr>
          <p:nvPr>
            <p:ph type="title"/>
          </p:nvPr>
        </p:nvSpPr>
        <p:spPr>
          <a:xfrm>
            <a:off x="180125" y="445025"/>
            <a:ext cx="87837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USWDS for Figma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Initial Beta version out now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1"/>
                </a:solidFill>
              </a:rPr>
              <a:t>figma.com/community</a:t>
            </a:r>
            <a:endParaRPr sz="2300">
              <a:solidFill>
                <a:schemeClr val="accen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7" name="Google Shape;337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62"/>
          <p:cNvSpPr txBox="1">
            <a:spLocks noGrp="1"/>
          </p:cNvSpPr>
          <p:nvPr>
            <p:ph type="title"/>
          </p:nvPr>
        </p:nvSpPr>
        <p:spPr>
          <a:xfrm>
            <a:off x="180125" y="292625"/>
            <a:ext cx="8783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Tokens, variables, and complete documentation</a:t>
            </a:r>
            <a:endParaRPr sz="2400">
              <a:solidFill>
                <a:schemeClr val="accen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344" name="Google Shape;344;p62" descr="Figma color tokens showing all the system color tokens in the red family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b="5195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pic>
      <p:sp>
        <p:nvSpPr>
          <p:cNvPr id="343" name="Google Shape;343;p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3"/>
          <p:cNvSpPr txBox="1">
            <a:spLocks noGrp="1"/>
          </p:cNvSpPr>
          <p:nvPr>
            <p:ph type="title"/>
          </p:nvPr>
        </p:nvSpPr>
        <p:spPr>
          <a:xfrm>
            <a:off x="180125" y="292625"/>
            <a:ext cx="8783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42 USWDS components with examples</a:t>
            </a:r>
            <a:endParaRPr sz="2400">
              <a:solidFill>
                <a:schemeClr val="accen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351" name="Google Shape;351;p63" descr="Figma component page for the time picker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b="5042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pic>
      <p:sp>
        <p:nvSpPr>
          <p:cNvPr id="350" name="Google Shape;350;p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64"/>
          <p:cNvSpPr txBox="1">
            <a:spLocks noGrp="1"/>
          </p:cNvSpPr>
          <p:nvPr>
            <p:ph type="title"/>
          </p:nvPr>
        </p:nvSpPr>
        <p:spPr>
          <a:xfrm>
            <a:off x="76525" y="292625"/>
            <a:ext cx="8991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In public beta now. </a:t>
            </a:r>
            <a:r>
              <a:rPr lang="en" sz="2400">
                <a:solidFill>
                  <a:schemeClr val="dk2"/>
                </a:solidFill>
              </a:rPr>
              <a:t>Available at the Figma community page.</a:t>
            </a:r>
            <a:endParaRPr sz="2400">
              <a:solidFill>
                <a:schemeClr val="dk2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358" name="Google Shape;358;p64" descr="Figma community page featuring the USWDS design kit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b="21722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pic>
      <p:sp>
        <p:nvSpPr>
          <p:cNvPr id="357" name="Google Shape;357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65"/>
          <p:cNvSpPr txBox="1">
            <a:spLocks noGrp="1"/>
          </p:cNvSpPr>
          <p:nvPr>
            <p:ph type="title"/>
          </p:nvPr>
        </p:nvSpPr>
        <p:spPr>
          <a:xfrm>
            <a:off x="533157" y="531581"/>
            <a:ext cx="819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Public discussions</a:t>
            </a:r>
            <a:endParaRPr sz="4000">
              <a:solidFill>
                <a:schemeClr val="accen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365" name="Google Shape;365;p65"/>
          <p:cNvSpPr txBox="1">
            <a:spLocks noGrp="1"/>
          </p:cNvSpPr>
          <p:nvPr>
            <p:ph type="body" idx="1"/>
          </p:nvPr>
        </p:nvSpPr>
        <p:spPr>
          <a:xfrm>
            <a:off x="83100" y="1359925"/>
            <a:ext cx="8642700" cy="24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accent2"/>
                </a:solidFill>
              </a:rPr>
              <a:t>Active component proposals: </a:t>
            </a:r>
            <a:r>
              <a:rPr lang="en" sz="2400"/>
              <a:t>Spinner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accent2"/>
                </a:solidFill>
              </a:rPr>
              <a:t>Active pattern proposals:</a:t>
            </a:r>
            <a:r>
              <a:rPr lang="en" sz="2400"/>
              <a:t> Prefilled information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accent2"/>
                </a:solidFill>
              </a:rPr>
              <a:t>Active discussions:</a:t>
            </a:r>
            <a:r>
              <a:rPr lang="en" sz="2400"/>
              <a:t> USWDS with Next.js and SSR, Inclusive experiences beyond visual design</a:t>
            </a:r>
            <a:endParaRPr sz="2400">
              <a:solidFill>
                <a:schemeClr val="accent2"/>
              </a:solidFill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accent1"/>
                </a:solidFill>
              </a:rPr>
              <a:t>Accessibility: </a:t>
            </a:r>
            <a:r>
              <a:rPr lang="en" sz="2400"/>
              <a:t>Autocomplete attribute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Q&amp;A:</a:t>
            </a:r>
            <a:r>
              <a:rPr lang="en" sz="2400"/>
              <a:t> October monthly call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400"/>
              <a:buChar char="●"/>
            </a:pPr>
            <a:endParaRPr sz="2400"/>
          </a:p>
        </p:txBody>
      </p:sp>
      <p:grpSp>
        <p:nvGrpSpPr>
          <p:cNvPr id="366" name="Google Shape;366;p6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41138" y="1422456"/>
            <a:ext cx="7861725" cy="2693535"/>
            <a:chOff x="639675" y="1422456"/>
            <a:chExt cx="7861725" cy="2693535"/>
          </a:xfrm>
        </p:grpSpPr>
        <p:cxnSp>
          <p:nvCxnSpPr>
            <p:cNvPr id="367" name="Google Shape;367;p6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642600" y="1422456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8" name="Google Shape;368;p6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642600" y="3640003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9" name="Google Shape;369;p6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642600" y="4115991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6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642600" y="1858385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1" name="Google Shape;371;p6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639675" y="3155175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6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639675" y="2351020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64" name="Google Shape;364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Sunsetting v1 documentation site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Decommissioning at the </a:t>
            </a:r>
            <a:br>
              <a:rPr lang="en">
                <a:solidFill>
                  <a:schemeClr val="accent4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</a:br>
            <a:r>
              <a:rPr lang="en">
                <a:solidFill>
                  <a:schemeClr val="accent4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end of 2024 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378" name="Google Shape;378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GitHub Contributions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Signed commits 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384" name="Google Shape;384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50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Hi!</a:t>
            </a:r>
            <a:endParaRPr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253" name="Google Shape;253;p50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 for being here!</a:t>
            </a:r>
            <a:endParaRPr dirty="0"/>
          </a:p>
        </p:txBody>
      </p:sp>
      <p:pic>
        <p:nvPicPr>
          <p:cNvPr id="254" name="Google Shape;254;p50" descr="Dan Williams avatar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898200" y="3464650"/>
            <a:ext cx="1347600" cy="1678800"/>
          </a:xfrm>
          <a:prstGeom prst="rect">
            <a:avLst/>
          </a:prstGeom>
        </p:spPr>
      </p:pic>
      <p:sp>
        <p:nvSpPr>
          <p:cNvPr id="255" name="Google Shape;255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8"/>
          <p:cNvSpPr txBox="1">
            <a:spLocks noGrp="1"/>
          </p:cNvSpPr>
          <p:nvPr>
            <p:ph type="title"/>
          </p:nvPr>
        </p:nvSpPr>
        <p:spPr>
          <a:xfrm>
            <a:off x="311700" y="12098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next generation of 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lt1"/>
                </a:solidFill>
              </a:rPr>
              <a:t>the design system</a:t>
            </a:r>
            <a:endParaRPr>
              <a:latin typeface="Public Sans ExtraLight"/>
              <a:ea typeface="Public Sans ExtraLight"/>
              <a:cs typeface="Public Sans ExtraLight"/>
              <a:sym typeface="Public Sans ExtraLight"/>
            </a:endParaRPr>
          </a:p>
        </p:txBody>
      </p:sp>
      <p:sp>
        <p:nvSpPr>
          <p:cNvPr id="390" name="Google Shape;390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9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Anne Petersen</a:t>
            </a:r>
            <a:endParaRPr sz="3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Public Sans Light"/>
                <a:ea typeface="Public Sans Light"/>
                <a:cs typeface="Public Sans Light"/>
                <a:sym typeface="Public Sans Light"/>
              </a:rPr>
              <a:t>they/them</a:t>
            </a:r>
            <a:endParaRPr sz="3100"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396" name="Google Shape;396;p69"/>
          <p:cNvSpPr txBox="1">
            <a:spLocks noGrp="1"/>
          </p:cNvSpPr>
          <p:nvPr>
            <p:ph type="subTitle" idx="1"/>
          </p:nvPr>
        </p:nvSpPr>
        <p:spPr>
          <a:xfrm>
            <a:off x="4248300" y="13883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  <a:t>Experience Design Lead</a:t>
            </a:r>
            <a:b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</a:br>
            <a:r>
              <a:rPr lang="en"/>
              <a:t>USWDS</a:t>
            </a:r>
            <a:endParaRPr/>
          </a:p>
        </p:txBody>
      </p:sp>
      <p:sp>
        <p:nvSpPr>
          <p:cNvPr id="397" name="Google Shape;397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70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Matt Henry</a:t>
            </a:r>
            <a:endParaRPr sz="3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Public Sans Light"/>
                <a:ea typeface="Public Sans Light"/>
                <a:cs typeface="Public Sans Light"/>
                <a:sym typeface="Public Sans Light"/>
              </a:rPr>
              <a:t>he/him</a:t>
            </a:r>
            <a:endParaRPr sz="3100"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403" name="Google Shape;403;p70"/>
          <p:cNvSpPr txBox="1">
            <a:spLocks noGrp="1"/>
          </p:cNvSpPr>
          <p:nvPr>
            <p:ph type="subTitle" idx="1"/>
          </p:nvPr>
        </p:nvSpPr>
        <p:spPr>
          <a:xfrm>
            <a:off x="2969375" y="1388300"/>
            <a:ext cx="59070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  <a:t>Engineering Lead</a:t>
            </a:r>
            <a:b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</a:br>
            <a:r>
              <a:rPr lang="en"/>
              <a:t>USWDS</a:t>
            </a:r>
            <a:endParaRPr/>
          </a:p>
        </p:txBody>
      </p:sp>
      <p:sp>
        <p:nvSpPr>
          <p:cNvPr id="404" name="Google Shape;404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71"/>
          <p:cNvSpPr txBox="1">
            <a:spLocks noGrp="1"/>
          </p:cNvSpPr>
          <p:nvPr>
            <p:ph type="title"/>
          </p:nvPr>
        </p:nvSpPr>
        <p:spPr>
          <a:xfrm>
            <a:off x="29445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Tension and change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10" name="Google Shape;410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Change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16" name="Google Shape;416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7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The long view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22" name="Google Shape;422;p7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7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Design is adaptation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28" name="Google Shape;428;p7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7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Helping teams do design work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34" name="Google Shape;434;p7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7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Tension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40" name="Google Shape;440;p7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7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A tension between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difference and commonality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46" name="Google Shape;446;p7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51"/>
          <p:cNvSpPr txBox="1">
            <a:spLocks noGrp="1"/>
          </p:cNvSpPr>
          <p:nvPr>
            <p:ph type="title"/>
          </p:nvPr>
        </p:nvSpPr>
        <p:spPr>
          <a:xfrm>
            <a:off x="311700" y="805894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261" name="Google Shape;261;p51"/>
          <p:cNvSpPr txBox="1">
            <a:spLocks noGrp="1"/>
          </p:cNvSpPr>
          <p:nvPr>
            <p:ph type="body" idx="1"/>
          </p:nvPr>
        </p:nvSpPr>
        <p:spPr>
          <a:xfrm>
            <a:off x="668400" y="1409394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Featured sites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51"/>
          <p:cNvSpPr txBox="1">
            <a:spLocks noGrp="1"/>
          </p:cNvSpPr>
          <p:nvPr>
            <p:ph type="body" idx="2"/>
          </p:nvPr>
        </p:nvSpPr>
        <p:spPr>
          <a:xfrm>
            <a:off x="668400" y="1934684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Product updates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3" name="Google Shape;263;p51"/>
          <p:cNvSpPr txBox="1">
            <a:spLocks noGrp="1"/>
          </p:cNvSpPr>
          <p:nvPr>
            <p:ph type="body" idx="3"/>
          </p:nvPr>
        </p:nvSpPr>
        <p:spPr>
          <a:xfrm>
            <a:off x="668400" y="2454974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next generation of USWDS</a:t>
            </a:r>
            <a:endParaRPr/>
          </a:p>
        </p:txBody>
      </p:sp>
      <p:pic>
        <p:nvPicPr>
          <p:cNvPr id="264" name="Google Shape;264;p51" descr="Dan Williams avatar"/>
          <p:cNvPicPr preferRelativeResize="0">
            <a:picLocks noGrp="1"/>
          </p:cNvPicPr>
          <p:nvPr>
            <p:ph type="pic" idx="5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235100" y="4303925"/>
            <a:ext cx="673800" cy="839400"/>
          </a:xfrm>
          <a:prstGeom prst="rect">
            <a:avLst/>
          </a:prstGeom>
        </p:spPr>
      </p:pic>
      <p:sp>
        <p:nvSpPr>
          <p:cNvPr id="265" name="Google Shape;265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66" name="Google Shape;266;p51"/>
          <p:cNvSpPr txBox="1">
            <a:spLocks noGrp="1"/>
          </p:cNvSpPr>
          <p:nvPr>
            <p:ph type="body" idx="3"/>
          </p:nvPr>
        </p:nvSpPr>
        <p:spPr>
          <a:xfrm>
            <a:off x="668400" y="295299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A tension between</a:t>
            </a:r>
            <a:b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</a:br>
            <a:r>
              <a:rPr lang="en">
                <a:solidFill>
                  <a:schemeClr val="dk2"/>
                </a:solidFill>
              </a:rPr>
              <a:t>customization and configuration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52" name="Google Shape;452;p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A tension between</a:t>
            </a:r>
            <a:b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</a:br>
            <a:r>
              <a:rPr lang="en">
                <a:solidFill>
                  <a:schemeClr val="dk2"/>
                </a:solidFill>
              </a:rPr>
              <a:t>present needs and future needs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58" name="Google Shape;458;p7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80"/>
          <p:cNvSpPr txBox="1">
            <a:spLocks noGrp="1"/>
          </p:cNvSpPr>
          <p:nvPr>
            <p:ph type="title"/>
          </p:nvPr>
        </p:nvSpPr>
        <p:spPr>
          <a:xfrm>
            <a:off x="-779156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tx1"/>
                </a:solidFill>
              </a:rPr>
              <a:t>Dynamic</a:t>
            </a:r>
            <a:r>
              <a:rPr lang="en" dirty="0" err="1">
                <a:solidFill>
                  <a:schemeClr val="dk2"/>
                </a:solidFill>
              </a:rPr>
              <a:t>Tension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64" name="Google Shape;464;p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465" name="Google Shape;465;p80"/>
          <p:cNvSpPr txBox="1">
            <a:spLocks noGrp="1"/>
          </p:cNvSpPr>
          <p:nvPr>
            <p:ph type="title"/>
          </p:nvPr>
        </p:nvSpPr>
        <p:spPr>
          <a:xfrm>
            <a:off x="528565" y="445025"/>
            <a:ext cx="38979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Dynamic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66" name="Google Shape;466;p80"/>
          <p:cNvSpPr txBox="1">
            <a:spLocks noGrp="1"/>
          </p:cNvSpPr>
          <p:nvPr>
            <p:ph type="title"/>
          </p:nvPr>
        </p:nvSpPr>
        <p:spPr>
          <a:xfrm>
            <a:off x="5319225" y="445025"/>
            <a:ext cx="7413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?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6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600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8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The current USWDS codebase is showing its age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72" name="Google Shape;472;p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8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What do you need to know to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use USWDS? </a:t>
            </a:r>
            <a:r>
              <a:rPr lang="en">
                <a:solidFill>
                  <a:schemeClr val="lt1"/>
                </a:solidFill>
              </a:rPr>
              <a:t>Sass? BEM?</a:t>
            </a:r>
            <a:r>
              <a:rPr lang="en">
                <a:solidFill>
                  <a:schemeClr val="dk2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78" name="Google Shape;478;p8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8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Our goal</a:t>
            </a:r>
            <a:endParaRPr sz="24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Make it easier to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adopt the design system and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stay up to date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84" name="Google Shape;484;p8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35</a:t>
            </a:fld>
            <a:endParaRPr>
              <a:solidFill>
                <a:schemeClr val="dk1"/>
              </a:solidFill>
            </a:endParaRPr>
          </a:p>
        </p:txBody>
      </p:sp>
      <p:cxnSp>
        <p:nvCxnSpPr>
          <p:cNvPr id="485" name="Google Shape;485;p8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967803" y="1804817"/>
            <a:ext cx="1208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Folks use the design system in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all kinds of ways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91" name="Google Shape;491;p8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Whose way is the right way?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97" name="Google Shape;497;p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8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Wishy-washy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03" name="Google Shape;503;p8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7"/>
          <p:cNvSpPr txBox="1">
            <a:spLocks noGrp="1"/>
          </p:cNvSpPr>
          <p:nvPr>
            <p:ph type="title"/>
          </p:nvPr>
        </p:nvSpPr>
        <p:spPr>
          <a:xfrm>
            <a:off x="29445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Shaping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09" name="Google Shape;509;p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Featured sites</a:t>
            </a:r>
            <a:endParaRPr/>
          </a:p>
        </p:txBody>
      </p:sp>
      <p:sp>
        <p:nvSpPr>
          <p:cNvPr id="272" name="Google Shape;272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Values made tangible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15" name="Google Shape;515;p8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8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Values made </a:t>
            </a:r>
            <a:r>
              <a:rPr lang="en">
                <a:solidFill>
                  <a:schemeClr val="accent4"/>
                </a:solidFill>
              </a:rPr>
              <a:t>practice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521" name="Google Shape;521;p8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9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👀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527" name="Google Shape;527;p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sp>
        <p:nvSpPr>
          <p:cNvPr id="528" name="Google Shape;528;p9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8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How we perceive the world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Adapt and evolve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34" name="Google Shape;534;p9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92"/>
          <p:cNvSpPr txBox="1">
            <a:spLocks noGrp="1"/>
          </p:cNvSpPr>
          <p:nvPr>
            <p:ph type="title"/>
          </p:nvPr>
        </p:nvSpPr>
        <p:spPr>
          <a:xfrm>
            <a:off x="311700" y="16295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Our mission</a:t>
            </a:r>
            <a:endParaRPr sz="3200"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541" name="Google Shape;541;p92"/>
          <p:cNvSpPr txBox="1">
            <a:spLocks noGrp="1"/>
          </p:cNvSpPr>
          <p:nvPr>
            <p:ph type="body" idx="1"/>
          </p:nvPr>
        </p:nvSpPr>
        <p:spPr>
          <a:xfrm>
            <a:off x="668400" y="2233000"/>
            <a:ext cx="7807200" cy="12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</a:rPr>
              <a:t>Shaping the future of government </a:t>
            </a:r>
            <a:br>
              <a:rPr lang="en" sz="3200">
                <a:solidFill>
                  <a:schemeClr val="dk1"/>
                </a:solidFill>
              </a:rPr>
            </a:br>
            <a:r>
              <a:rPr lang="en" sz="3200">
                <a:solidFill>
                  <a:schemeClr val="dk1"/>
                </a:solidFill>
              </a:rPr>
              <a:t>digital services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540" name="Google Shape;540;p9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tx1"/>
                </a:solidFill>
              </a:rPr>
              <a:t>44</a:t>
            </a:fld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93"/>
          <p:cNvSpPr txBox="1">
            <a:spLocks noGrp="1"/>
          </p:cNvSpPr>
          <p:nvPr>
            <p:ph type="title"/>
          </p:nvPr>
        </p:nvSpPr>
        <p:spPr>
          <a:xfrm>
            <a:off x="311700" y="1469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Our vision</a:t>
            </a:r>
            <a:endParaRPr sz="3200"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548" name="Google Shape;548;p93"/>
          <p:cNvSpPr txBox="1">
            <a:spLocks noGrp="1"/>
          </p:cNvSpPr>
          <p:nvPr>
            <p:ph type="body" idx="1"/>
          </p:nvPr>
        </p:nvSpPr>
        <p:spPr>
          <a:xfrm>
            <a:off x="668400" y="2073250"/>
            <a:ext cx="7807200" cy="16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</a:rPr>
              <a:t>Empowered and supported</a:t>
            </a:r>
            <a:endParaRPr sz="32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</a:rPr>
              <a:t>digital service teams. Familiar and easy-to-use digital services.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547" name="Google Shape;547;p9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tx1"/>
                </a:solidFill>
              </a:rPr>
              <a:t>45</a:t>
            </a:fld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94"/>
          <p:cNvSpPr txBox="1">
            <a:spLocks noGrp="1"/>
          </p:cNvSpPr>
          <p:nvPr>
            <p:ph type="title"/>
          </p:nvPr>
        </p:nvSpPr>
        <p:spPr>
          <a:xfrm>
            <a:off x="311700" y="1469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Our polestar</a:t>
            </a:r>
            <a:endParaRPr sz="3200"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555" name="Google Shape;555;p94"/>
          <p:cNvSpPr txBox="1">
            <a:spLocks noGrp="1"/>
          </p:cNvSpPr>
          <p:nvPr>
            <p:ph type="body" idx="1"/>
          </p:nvPr>
        </p:nvSpPr>
        <p:spPr>
          <a:xfrm>
            <a:off x="668400" y="2073250"/>
            <a:ext cx="7807200" cy="16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</a:rPr>
              <a:t>We help government teams align, design, and keep their websites </a:t>
            </a:r>
            <a:br>
              <a:rPr lang="en" sz="3200">
                <a:solidFill>
                  <a:schemeClr val="dk1"/>
                </a:solidFill>
              </a:rPr>
            </a:br>
            <a:r>
              <a:rPr lang="en" sz="3200">
                <a:solidFill>
                  <a:schemeClr val="dk1"/>
                </a:solidFill>
              </a:rPr>
              <a:t>and services up to date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554" name="Google Shape;554;p9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tx1"/>
                </a:solidFill>
              </a:rPr>
              <a:t>46</a:t>
            </a:fld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9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</a:rPr>
              <a:t>USWDS Product Values</a:t>
            </a:r>
            <a:endParaRPr sz="2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Design is adaptation.</a:t>
            </a:r>
            <a:endParaRPr sz="360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Compliance is the baseline.</a:t>
            </a:r>
            <a:endParaRPr sz="360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Strengthen connections.</a:t>
            </a:r>
            <a:endParaRPr sz="360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Easier earlier.</a:t>
            </a:r>
            <a:endParaRPr sz="360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Be a good steward.</a:t>
            </a:r>
            <a:endParaRPr sz="360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561" name="Google Shape;561;p9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9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</a:rPr>
              <a:t>USWDS Engineering Values</a:t>
            </a:r>
            <a:endParaRPr sz="2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Embrace the platform.</a:t>
            </a:r>
            <a:endParaRPr sz="360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Support UX with developer experience.</a:t>
            </a:r>
            <a:endParaRPr sz="360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We’re a layer.</a:t>
            </a:r>
            <a:endParaRPr sz="360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Write plain-language code.</a:t>
            </a:r>
            <a:endParaRPr sz="360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567" name="Google Shape;567;p9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48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9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The (original)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World Wide Web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73" name="Google Shape;573;p9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3"/>
          <p:cNvSpPr txBox="1">
            <a:spLocks noGrp="1"/>
          </p:cNvSpPr>
          <p:nvPr>
            <p:ph type="title"/>
          </p:nvPr>
        </p:nvSpPr>
        <p:spPr>
          <a:xfrm>
            <a:off x="3758701" y="259300"/>
            <a:ext cx="48990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Office of Homeland Security Statistics</a:t>
            </a:r>
            <a:endParaRPr/>
          </a:p>
        </p:txBody>
      </p:sp>
      <p:sp>
        <p:nvSpPr>
          <p:cNvPr id="279" name="Google Shape;279;p53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ohss.dhs.gov</a:t>
            </a:r>
            <a:endParaRPr/>
          </a:p>
        </p:txBody>
      </p:sp>
      <p:pic>
        <p:nvPicPr>
          <p:cNvPr id="280" name="Google Shape;280;p53" descr="OHSS homepage shows three cards in the hero section, in DHS blue and whit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b="21722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</p:spPr>
      </p:pic>
      <p:sp>
        <p:nvSpPr>
          <p:cNvPr id="278" name="Google Shape;278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9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Public domain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79" name="Google Shape;579;p9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99"/>
          <p:cNvSpPr txBox="1">
            <a:spLocks noGrp="1"/>
          </p:cNvSpPr>
          <p:nvPr>
            <p:ph type="title"/>
          </p:nvPr>
        </p:nvSpPr>
        <p:spPr>
          <a:xfrm>
            <a:off x="77150" y="4673709"/>
            <a:ext cx="8179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collaboration for the benefit of society</a:t>
            </a:r>
            <a:endParaRPr/>
          </a:p>
        </p:txBody>
      </p:sp>
      <p:sp>
        <p:nvSpPr>
          <p:cNvPr id="584" name="Google Shape;584;p9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4700" y="-102725"/>
            <a:ext cx="9218700" cy="464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586" name="Google Shape;586;p99" descr="Memo from CERN decalring “permission is granted for anyone to use, duplicate, modify and redistribute it.” "/>
          <p:cNvPicPr preferRelativeResize="0"/>
          <p:nvPr/>
        </p:nvPicPr>
        <p:blipFill rotWithShape="1">
          <a:blip r:embed="rId3">
            <a:alphaModFix/>
          </a:blip>
          <a:srcRect l="-4755" t="-947" r="-220" b="6223"/>
          <a:stretch/>
        </p:blipFill>
        <p:spPr>
          <a:xfrm>
            <a:off x="448375" y="-111950"/>
            <a:ext cx="7518848" cy="4641002"/>
          </a:xfrm>
          <a:prstGeom prst="rect">
            <a:avLst/>
          </a:prstGeom>
          <a:noFill/>
          <a:ln>
            <a:noFill/>
          </a:ln>
        </p:spPr>
      </p:pic>
      <p:sp>
        <p:nvSpPr>
          <p:cNvPr id="585" name="Google Shape;585;p9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51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100"/>
          <p:cNvSpPr txBox="1">
            <a:spLocks noGrp="1"/>
          </p:cNvSpPr>
          <p:nvPr>
            <p:ph type="title"/>
          </p:nvPr>
        </p:nvSpPr>
        <p:spPr>
          <a:xfrm>
            <a:off x="77150" y="4673709"/>
            <a:ext cx="8179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World Wide Web</a:t>
            </a:r>
            <a:endParaRPr/>
          </a:p>
        </p:txBody>
      </p:sp>
      <p:sp>
        <p:nvSpPr>
          <p:cNvPr id="592" name="Google Shape;592;p10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4700" y="-102725"/>
            <a:ext cx="9218700" cy="464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594" name="Google Shape;594;p100" descr="The original World Wide Web webpage. Simple text and links.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0238" y="626313"/>
            <a:ext cx="7383524" cy="3473775"/>
          </a:xfrm>
          <a:prstGeom prst="rect">
            <a:avLst/>
          </a:prstGeom>
          <a:noFill/>
          <a:ln>
            <a:noFill/>
          </a:ln>
        </p:spPr>
      </p:pic>
      <p:sp>
        <p:nvSpPr>
          <p:cNvPr id="593" name="Google Shape;593;p10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52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101"/>
          <p:cNvSpPr txBox="1">
            <a:spLocks noGrp="1"/>
          </p:cNvSpPr>
          <p:nvPr>
            <p:ph type="title"/>
          </p:nvPr>
        </p:nvSpPr>
        <p:spPr>
          <a:xfrm>
            <a:off x="77150" y="4673709"/>
            <a:ext cx="8179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What's out there?</a:t>
            </a:r>
            <a:endParaRPr/>
          </a:p>
        </p:txBody>
      </p:sp>
      <p:pic>
        <p:nvPicPr>
          <p:cNvPr id="602" name="Google Shape;602;p101" descr="The first web page, rendered in the terminal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7875" y="83825"/>
            <a:ext cx="4925950" cy="4351250"/>
          </a:xfrm>
          <a:prstGeom prst="rect">
            <a:avLst/>
          </a:prstGeom>
          <a:noFill/>
          <a:ln>
            <a:noFill/>
          </a:ln>
        </p:spPr>
      </p:pic>
      <p:sp>
        <p:nvSpPr>
          <p:cNvPr id="600" name="Google Shape;600;p10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53</a:t>
            </a:fld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102"/>
          <p:cNvSpPr txBox="1">
            <a:spLocks noGrp="1"/>
          </p:cNvSpPr>
          <p:nvPr>
            <p:ph type="title"/>
          </p:nvPr>
        </p:nvSpPr>
        <p:spPr>
          <a:xfrm>
            <a:off x="5548592" y="2175804"/>
            <a:ext cx="1804200" cy="79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Meta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08" name="Google Shape;608;p10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54</a:t>
            </a:fld>
            <a:endParaRPr/>
          </a:p>
        </p:txBody>
      </p:sp>
      <p:sp>
        <p:nvSpPr>
          <p:cNvPr id="609" name="Google Shape;609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-1439955">
            <a:off x="5399116" y="1475372"/>
            <a:ext cx="1804169" cy="7916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34343"/>
                </a:solidFill>
              </a:rPr>
              <a:t>Meta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610" name="Google Shape;610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-3010055">
            <a:off x="4922844" y="859138"/>
            <a:ext cx="1804091" cy="7916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11" name="Google Shape;611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-4153591">
            <a:off x="4333031" y="478787"/>
            <a:ext cx="1804191" cy="7916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12" name="Google Shape;612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-5401715">
            <a:off x="3645272" y="338701"/>
            <a:ext cx="1804200" cy="79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13" name="Google Shape;613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-6765943">
            <a:off x="2906187" y="503114"/>
            <a:ext cx="1804044" cy="791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14" name="Google Shape;614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-7813074">
            <a:off x="2352228" y="881548"/>
            <a:ext cx="1804099" cy="7917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15" name="Google Shape;615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-9073607">
            <a:off x="1946675" y="1450867"/>
            <a:ext cx="1803700" cy="7920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16" name="Google Shape;616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10796569">
            <a:off x="1791209" y="2199540"/>
            <a:ext cx="1803601" cy="7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17" name="Google Shape;617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9360045">
            <a:off x="1950717" y="2916161"/>
            <a:ext cx="1804169" cy="7916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18" name="Google Shape;618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7789945">
            <a:off x="2371037" y="3523063"/>
            <a:ext cx="1804091" cy="7916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19" name="Google Shape;619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6646409">
            <a:off x="2960750" y="3894081"/>
            <a:ext cx="1804191" cy="7916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20" name="Google Shape;620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5398285">
            <a:off x="3715362" y="4034151"/>
            <a:ext cx="1804200" cy="79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21" name="Google Shape;621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4034057">
            <a:off x="4434432" y="3869714"/>
            <a:ext cx="1804044" cy="791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22" name="Google Shape;622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2986926">
            <a:off x="4988336" y="3491297"/>
            <a:ext cx="1804099" cy="7917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23" name="Google Shape;623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1726393">
            <a:off x="5384950" y="2930973"/>
            <a:ext cx="1803700" cy="7920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10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It builds upon itself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29" name="Google Shape;629;p10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55</a:t>
            </a:fld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10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Open, available, flexible, remixable</a:t>
            </a:r>
            <a:r>
              <a:rPr lang="en">
                <a:solidFill>
                  <a:schemeClr val="lt1"/>
                </a:solidFill>
              </a:rPr>
              <a:t>… modular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35" name="Google Shape;635;p10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56</a:t>
            </a:fld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0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chemeClr val="dk2"/>
                </a:solidFill>
              </a:rPr>
              <a:t>anticipate 👀</a:t>
            </a:r>
            <a:endParaRPr i="1">
              <a:solidFill>
                <a:schemeClr val="lt1"/>
              </a:solidFill>
            </a:endParaRPr>
          </a:p>
        </p:txBody>
      </p:sp>
      <p:sp>
        <p:nvSpPr>
          <p:cNvPr id="641" name="Google Shape;641;p10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57</a:t>
            </a:fld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106"/>
          <p:cNvSpPr txBox="1">
            <a:spLocks noGrp="1"/>
          </p:cNvSpPr>
          <p:nvPr>
            <p:ph type="title"/>
          </p:nvPr>
        </p:nvSpPr>
        <p:spPr>
          <a:xfrm>
            <a:off x="29445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United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47" name="Google Shape;647;p10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58</a:t>
            </a:fld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107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What we’re hearing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53" name="Google Shape;653;p10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59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4"/>
          <p:cNvSpPr txBox="1">
            <a:spLocks noGrp="1"/>
          </p:cNvSpPr>
          <p:nvPr>
            <p:ph type="title"/>
          </p:nvPr>
        </p:nvSpPr>
        <p:spPr>
          <a:xfrm>
            <a:off x="3758701" y="259300"/>
            <a:ext cx="48990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Federal Web Standards</a:t>
            </a:r>
            <a:endParaRPr/>
          </a:p>
        </p:txBody>
      </p:sp>
      <p:sp>
        <p:nvSpPr>
          <p:cNvPr id="287" name="Google Shape;287;p54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standards.digital.gov</a:t>
            </a:r>
            <a:endParaRPr/>
          </a:p>
        </p:txBody>
      </p:sp>
      <p:pic>
        <p:nvPicPr>
          <p:cNvPr id="288" name="Google Shape;288;p54" descr="The standards homepage is simple and content-forward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b="21722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</p:spPr>
      </p:pic>
      <p:sp>
        <p:nvSpPr>
          <p:cNvPr id="286" name="Google Shape;286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08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The story of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USWDS Web Components:</a:t>
            </a:r>
            <a:endParaRPr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Simpler API, less maintenance, and fewer dependencies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59" name="Google Shape;659;p10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60</a:t>
            </a:fld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109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Tension and tradeoffs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65" name="Google Shape;665;p10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61</a:t>
            </a:fld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112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Adopt and adapt?</a:t>
            </a:r>
            <a:endParaRPr dirty="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83" name="Google Shape;683;p1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62</a:t>
            </a:fld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10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Web Components make this value proposition more complicated.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71" name="Google Shape;671;p1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63</a:t>
            </a:fld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111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Great until they aren’t great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77" name="Google Shape;677;p1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64</a:t>
            </a:fld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3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Existential risk on both sides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89" name="Google Shape;689;p1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65</a:t>
            </a:fld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114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Continue to improve both ways</a:t>
            </a:r>
            <a:endParaRPr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95" name="Google Shape;695;p1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66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115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Core code </a:t>
            </a:r>
            <a:r>
              <a:rPr lang="en">
                <a:solidFill>
                  <a:schemeClr val="dk1"/>
                </a:solidFill>
              </a:rPr>
              <a:t>and </a:t>
            </a:r>
            <a:r>
              <a:rPr lang="en">
                <a:solidFill>
                  <a:schemeClr val="dk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Web Components</a:t>
            </a:r>
            <a:endParaRPr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01" name="Google Shape;701;p1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67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116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Both products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co-evolving together</a:t>
            </a:r>
            <a:endParaRPr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07" name="Google Shape;707;p1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68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117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Let’s simplify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13" name="Google Shape;713;p1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69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Great work!</a:t>
            </a:r>
            <a:endParaRPr/>
          </a:p>
        </p:txBody>
      </p:sp>
      <p:sp>
        <p:nvSpPr>
          <p:cNvPr id="294" name="Google Shape;294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18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1"/>
                </a:solidFill>
              </a:rPr>
              <a:t> USWDS Elements</a:t>
            </a:r>
            <a:endParaRPr sz="3400"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19" name="Google Shape;719;p1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70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720" name="Google Shape;720;p1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634303" y="2179437"/>
            <a:ext cx="3931500" cy="65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119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dirty="0">
                <a:solidFill>
                  <a:schemeClr val="lt1"/>
                </a:solidFill>
              </a:rPr>
              <a:t> </a:t>
            </a:r>
            <a:r>
              <a:rPr lang="en" sz="3400" dirty="0">
                <a:solidFill>
                  <a:schemeClr val="dk1"/>
                </a:solidFill>
              </a:rPr>
              <a:t> USWDS Core</a:t>
            </a:r>
            <a:endParaRPr sz="3400" dirty="0"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26" name="Google Shape;726;p1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71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727" name="Google Shape;727;p1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46988" y="2179425"/>
            <a:ext cx="3034800" cy="65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120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 little seed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33" name="Google Shape;733;p1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72</a:t>
            </a:fld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121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Core and Elements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39" name="Google Shape;739;p1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73</a:t>
            </a:fld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122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No old and new.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Just different angles.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45" name="Google Shape;745;p1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74</a:t>
            </a:fld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123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How can one set of design tokens support both?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51" name="Google Shape;751;p1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75</a:t>
            </a:fld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124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1"/>
                </a:solidFill>
              </a:rPr>
              <a:t>USWDS Tokens</a:t>
            </a:r>
            <a:endParaRPr sz="3400"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57" name="Google Shape;757;p1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76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758" name="Google Shape;758;p1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0800" y="2179425"/>
            <a:ext cx="3522300" cy="65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125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Canonical data, flexible output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64" name="Google Shape;764;p1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77</a:t>
            </a:fld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126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Standalone integrated products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70" name="Google Shape;770;p1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78</a:t>
            </a:fld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7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1"/>
                </a:solidFill>
              </a:rPr>
              <a:t>USWDS Utilities</a:t>
            </a:r>
            <a:endParaRPr sz="3400"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76" name="Google Shape;776;p1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79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777" name="Google Shape;777;p12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736100" y="2179425"/>
            <a:ext cx="3671700" cy="65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updates</a:t>
            </a:r>
            <a:endParaRPr/>
          </a:p>
        </p:txBody>
      </p:sp>
      <p:sp>
        <p:nvSpPr>
          <p:cNvPr id="300" name="Google Shape;300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128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More… utility?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83" name="Google Shape;783;p1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80</a:t>
            </a:fld>
            <a:endParaRPr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129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Each domain can evolve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at its own pace</a:t>
            </a:r>
            <a:endParaRPr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89" name="Google Shape;789;p1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81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130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Semantic versioning.</a:t>
            </a:r>
            <a:endParaRPr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Really for real.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95" name="Google Shape;795;p1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82</a:t>
            </a:fld>
            <a:endParaRPr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31"/>
          <p:cNvSpPr txBox="1">
            <a:spLocks noGrp="1"/>
          </p:cNvSpPr>
          <p:nvPr>
            <p:ph type="title"/>
          </p:nvPr>
        </p:nvSpPr>
        <p:spPr>
          <a:xfrm>
            <a:off x="175550" y="158310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Not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USWDS 4.0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801" name="Google Shape;801;p1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83</a:t>
            </a:fld>
            <a:endParaRPr/>
          </a:p>
        </p:txBody>
      </p:sp>
      <p:cxnSp>
        <p:nvCxnSpPr>
          <p:cNvPr id="802" name="Google Shape;802;p13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rot="10800000" flipH="1">
            <a:off x="2978900" y="2437400"/>
            <a:ext cx="3221700" cy="10260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32"/>
          <p:cNvSpPr txBox="1">
            <a:spLocks noGrp="1"/>
          </p:cNvSpPr>
          <p:nvPr>
            <p:ph type="title"/>
          </p:nvPr>
        </p:nvSpPr>
        <p:spPr>
          <a:xfrm>
            <a:off x="2321862" y="445025"/>
            <a:ext cx="7101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2"/>
                </a:solidFill>
              </a:rPr>
              <a:t>USWDS Core </a:t>
            </a:r>
            <a:r>
              <a:rPr lang="en" sz="3400">
                <a:solidFill>
                  <a:schemeClr val="accent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4.0</a:t>
            </a:r>
            <a:endParaRPr sz="3400">
              <a:solidFill>
                <a:schemeClr val="accent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2"/>
                </a:solidFill>
              </a:rPr>
              <a:t>USWDS Elements </a:t>
            </a:r>
            <a:r>
              <a:rPr lang="en" sz="3400">
                <a:solidFill>
                  <a:schemeClr val="accen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1.0</a:t>
            </a:r>
            <a:endParaRPr sz="340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2"/>
                </a:solidFill>
              </a:rPr>
              <a:t>USWDS Tokens </a:t>
            </a:r>
            <a:r>
              <a:rPr lang="en" sz="3400">
                <a:solidFill>
                  <a:schemeClr val="accent4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1.0</a:t>
            </a:r>
            <a:endParaRPr sz="340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2"/>
                </a:solidFill>
              </a:rPr>
              <a:t>USWDS Utilities </a:t>
            </a:r>
            <a:r>
              <a:rPr lang="en" sz="340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1.0</a:t>
            </a:r>
            <a:endParaRPr sz="3400">
              <a:solidFill>
                <a:schemeClr val="lt1"/>
              </a:solidFill>
            </a:endParaRPr>
          </a:p>
        </p:txBody>
      </p:sp>
      <p:sp>
        <p:nvSpPr>
          <p:cNvPr id="808" name="Google Shape;808;p1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84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3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 united model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14" name="Google Shape;814;p1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85</a:t>
            </a:fld>
            <a:endParaRPr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134"/>
          <p:cNvSpPr txBox="1">
            <a:spLocks noGrp="1"/>
          </p:cNvSpPr>
          <p:nvPr>
            <p:ph type="title"/>
          </p:nvPr>
        </p:nvSpPr>
        <p:spPr>
          <a:xfrm>
            <a:off x="29445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Making it work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20" name="Google Shape;820;p1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86</a:t>
            </a:fld>
            <a:endParaRPr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135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Usage, infrastructure, priorities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26" name="Google Shape;826;p1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87</a:t>
            </a:fld>
            <a:endParaRPr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136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Mix and match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32" name="Google Shape;832;p1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88</a:t>
            </a:fld>
            <a:endParaRPr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137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Elements as the starting point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38" name="Google Shape;838;p1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89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USWDS 3.10.0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Out now! 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306" name="Google Shape;306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137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Extensible Elements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838" name="Google Shape;838;p1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9492052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138"/>
          <p:cNvSpPr txBox="1">
            <a:spLocks noGrp="1"/>
          </p:cNvSpPr>
          <p:nvPr>
            <p:ph type="title"/>
          </p:nvPr>
        </p:nvSpPr>
        <p:spPr>
          <a:xfrm>
            <a:off x="175550" y="2127050"/>
            <a:ext cx="8793000" cy="7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Eject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44" name="Google Shape;844;p1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91</a:t>
            </a:fld>
            <a:endParaRPr/>
          </a:p>
        </p:txBody>
      </p:sp>
      <p:sp>
        <p:nvSpPr>
          <p:cNvPr id="845" name="Google Shape;845;p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1621294"/>
            <a:ext cx="8793000" cy="7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34343"/>
                </a:solidFill>
              </a:rPr>
              <a:t>Eject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846" name="Google Shape;846;p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1107693"/>
            <a:ext cx="8793000" cy="7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Eject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847" name="Google Shape;847;p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603416"/>
            <a:ext cx="8793000" cy="7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34343"/>
                </a:solidFill>
              </a:rPr>
              <a:t>Eject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848" name="Google Shape;848;p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99154"/>
            <a:ext cx="8793000" cy="7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Eject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849" name="Google Shape;849;p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-409125"/>
            <a:ext cx="8793000" cy="7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Eject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39"/>
          <p:cNvSpPr txBox="1">
            <a:spLocks noGrp="1"/>
          </p:cNvSpPr>
          <p:nvPr>
            <p:ph type="title"/>
          </p:nvPr>
        </p:nvSpPr>
        <p:spPr>
          <a:xfrm>
            <a:off x="175550" y="2157125"/>
            <a:ext cx="8793000" cy="7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Modularization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55" name="Google Shape;855;p1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92</a:t>
            </a:fld>
            <a:endParaRPr/>
          </a:p>
        </p:txBody>
      </p:sp>
      <p:sp>
        <p:nvSpPr>
          <p:cNvPr id="856" name="Google Shape;856;p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2674471"/>
            <a:ext cx="8793000" cy="7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Mod</a:t>
            </a:r>
            <a:r>
              <a:rPr lang="en">
                <a:solidFill>
                  <a:schemeClr val="dk1"/>
                </a:solidFill>
              </a:rPr>
              <a:t>ularization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57" name="Google Shape;857;p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3081600"/>
            <a:ext cx="8793000" cy="7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Mod</a:t>
            </a:r>
            <a:r>
              <a:rPr lang="en" dirty="0">
                <a:solidFill>
                  <a:srgbClr val="434343"/>
                </a:solidFill>
              </a:rPr>
              <a:t>ular</a:t>
            </a:r>
            <a:r>
              <a:rPr lang="en" dirty="0">
                <a:solidFill>
                  <a:schemeClr val="dk1"/>
                </a:solidFill>
              </a:rPr>
              <a:t>ization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858" name="Google Shape;858;p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3613875"/>
            <a:ext cx="8793000" cy="7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Modular</a:t>
            </a:r>
            <a:r>
              <a:rPr lang="en">
                <a:solidFill>
                  <a:srgbClr val="434343"/>
                </a:solidFill>
              </a:rPr>
              <a:t>ization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140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Tools and targets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64" name="Google Shape;864;p1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93</a:t>
            </a:fld>
            <a:endParaRPr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141"/>
          <p:cNvSpPr txBox="1">
            <a:spLocks noGrp="1"/>
          </p:cNvSpPr>
          <p:nvPr>
            <p:ph type="title"/>
          </p:nvPr>
        </p:nvSpPr>
        <p:spPr>
          <a:xfrm>
            <a:off x="175550" y="2166475"/>
            <a:ext cx="8793000" cy="6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Dependencies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70" name="Google Shape;870;p1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94</a:t>
            </a:fld>
            <a:endParaRPr/>
          </a:p>
        </p:txBody>
      </p:sp>
      <p:sp>
        <p:nvSpPr>
          <p:cNvPr id="871" name="Google Shape;871;p1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2677078"/>
            <a:ext cx="8793000" cy="6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34343"/>
                </a:solidFill>
              </a:rPr>
              <a:t>Dependencies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872" name="Google Shape;872;p1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3189171"/>
            <a:ext cx="8793000" cy="6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Dependencies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873" name="Google Shape;873;p1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3699785"/>
            <a:ext cx="8793000" cy="6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34343"/>
                </a:solidFill>
              </a:rPr>
              <a:t>Dependencies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874" name="Google Shape;874;p1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4211888"/>
            <a:ext cx="8793000" cy="6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Dependencies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875" name="Google Shape;875;p1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4709918"/>
            <a:ext cx="8793000" cy="6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Dependencies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142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Moving to web standard CSS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81" name="Google Shape;881;p1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95</a:t>
            </a:fld>
            <a:endParaRPr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143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But that doesn’t mean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we no longer support Sass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87" name="Google Shape;887;p1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96</a:t>
            </a:fld>
            <a:endParaRPr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144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For teams, moving to Core 4.0 shouldn’t be a big lift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93" name="Google Shape;893;p1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97</a:t>
            </a:fld>
            <a:endParaRPr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145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An Elements component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will precede breaking changes to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a Core component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99" name="Google Shape;899;p1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98</a:t>
            </a:fld>
            <a:endParaRPr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146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Continuity matters to us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05" name="Google Shape;905;p1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SWDS">
  <a:themeElements>
    <a:clrScheme name="Simple Light">
      <a:dk1>
        <a:srgbClr val="1B1B1B"/>
      </a:dk1>
      <a:lt1>
        <a:srgbClr val="FFFFFF"/>
      </a:lt1>
      <a:dk2>
        <a:srgbClr val="FFBE2E"/>
      </a:dk2>
      <a:lt2>
        <a:srgbClr val="AD8B65"/>
      </a:lt2>
      <a:accent1>
        <a:srgbClr val="976EFB"/>
      </a:accent1>
      <a:accent2>
        <a:srgbClr val="04CF85"/>
      </a:accent2>
      <a:accent3>
        <a:srgbClr val="EF38A3"/>
      </a:accent3>
      <a:accent4>
        <a:srgbClr val="EF5E25"/>
      </a:accent4>
      <a:accent5>
        <a:srgbClr val="0097A7"/>
      </a:accent5>
      <a:accent6>
        <a:srgbClr val="F1E5CD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USWDS">
  <a:themeElements>
    <a:clrScheme name="Simple Light">
      <a:dk1>
        <a:srgbClr val="1B1B1B"/>
      </a:dk1>
      <a:lt1>
        <a:srgbClr val="FFFFFF"/>
      </a:lt1>
      <a:dk2>
        <a:srgbClr val="FFBE2E"/>
      </a:dk2>
      <a:lt2>
        <a:srgbClr val="AD8B65"/>
      </a:lt2>
      <a:accent1>
        <a:srgbClr val="976EFB"/>
      </a:accent1>
      <a:accent2>
        <a:srgbClr val="04CF85"/>
      </a:accent2>
      <a:accent3>
        <a:srgbClr val="EF38A3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1011</Words>
  <Application>Microsoft Macintosh PowerPoint</Application>
  <PresentationFormat>On-screen Show (16:9)</PresentationFormat>
  <Paragraphs>308</Paragraphs>
  <Slides>109</Slides>
  <Notes>109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109</vt:i4>
      </vt:variant>
    </vt:vector>
  </HeadingPairs>
  <TitlesOfParts>
    <vt:vector size="122" baseType="lpstr">
      <vt:lpstr>Public Sans Thin</vt:lpstr>
      <vt:lpstr>Public Sans Light</vt:lpstr>
      <vt:lpstr>Public Sans ExtraLight</vt:lpstr>
      <vt:lpstr>Arial</vt:lpstr>
      <vt:lpstr>IBM Plex Mono</vt:lpstr>
      <vt:lpstr>Public Sans Medium</vt:lpstr>
      <vt:lpstr>Public Sans ExtraBold</vt:lpstr>
      <vt:lpstr>Public Sans</vt:lpstr>
      <vt:lpstr>Open Sans</vt:lpstr>
      <vt:lpstr>IBM Plex Mono Medium</vt:lpstr>
      <vt:lpstr>Calibri</vt:lpstr>
      <vt:lpstr>USWDS</vt:lpstr>
      <vt:lpstr>USWDS</vt:lpstr>
      <vt:lpstr>USWDS Monthly Call</vt:lpstr>
      <vt:lpstr>Hi!</vt:lpstr>
      <vt:lpstr>Agenda</vt:lpstr>
      <vt:lpstr>Featured sites</vt:lpstr>
      <vt:lpstr>Office of Homeland Security Statistics</vt:lpstr>
      <vt:lpstr>Federal Web Standards</vt:lpstr>
      <vt:lpstr>Great work!</vt:lpstr>
      <vt:lpstr>Product updates</vt:lpstr>
      <vt:lpstr>USWDS 3.10.0 Out now! </vt:lpstr>
      <vt:lpstr>Notable updates in USWDS 3.10.0</vt:lpstr>
      <vt:lpstr>USWDS Compile 1.2.1 Coming soon </vt:lpstr>
      <vt:lpstr>New accessibility test pages Memorable date,  Time picker, File input Next: Collection, Summary box, Icon list,  Button group, and Process list</vt:lpstr>
      <vt:lpstr>USWDS for Figma Initial Beta version out now figma.com/community</vt:lpstr>
      <vt:lpstr>Tokens, variables, and complete documentation</vt:lpstr>
      <vt:lpstr>42 USWDS components with examples</vt:lpstr>
      <vt:lpstr>In public beta now. Available at the Figma community page.</vt:lpstr>
      <vt:lpstr>Public discussions</vt:lpstr>
      <vt:lpstr>Sunsetting v1 documentation site Decommissioning at the  end of 2024 </vt:lpstr>
      <vt:lpstr>GitHub Contributions Signed commits </vt:lpstr>
      <vt:lpstr>The next generation of  the design system</vt:lpstr>
      <vt:lpstr>Anne Petersen they/them</vt:lpstr>
      <vt:lpstr>Matt Henry he/him</vt:lpstr>
      <vt:lpstr>Tension and change</vt:lpstr>
      <vt:lpstr>Change</vt:lpstr>
      <vt:lpstr>The long view</vt:lpstr>
      <vt:lpstr>Design is adaptation</vt:lpstr>
      <vt:lpstr>Helping teams do design work</vt:lpstr>
      <vt:lpstr>Tension</vt:lpstr>
      <vt:lpstr>A tension between difference and commonality</vt:lpstr>
      <vt:lpstr>A tension between customization and configuration</vt:lpstr>
      <vt:lpstr>A tension between present needs and future needs</vt:lpstr>
      <vt:lpstr>DynamicTension</vt:lpstr>
      <vt:lpstr>The current USWDS codebase is showing its age</vt:lpstr>
      <vt:lpstr>What do you need to know to  use USWDS? Sass? BEM? </vt:lpstr>
      <vt:lpstr>Our goal Make it easier to  adopt the design system and  stay up to date</vt:lpstr>
      <vt:lpstr>Folks use the design system in  all kinds of ways</vt:lpstr>
      <vt:lpstr>Whose way is the right way?</vt:lpstr>
      <vt:lpstr>Wishy-washy</vt:lpstr>
      <vt:lpstr>Shaping</vt:lpstr>
      <vt:lpstr>Values made tangible</vt:lpstr>
      <vt:lpstr>Values made practice</vt:lpstr>
      <vt:lpstr>👀</vt:lpstr>
      <vt:lpstr>Adapt and evolve</vt:lpstr>
      <vt:lpstr>Our mission</vt:lpstr>
      <vt:lpstr>Our vision</vt:lpstr>
      <vt:lpstr>Our polestar</vt:lpstr>
      <vt:lpstr>USWDS Product Values Design is adaptation. Compliance is the baseline. Strengthen connections. Easier earlier. Be a good steward.</vt:lpstr>
      <vt:lpstr>USWDS Engineering Values Embrace the platform. Support UX with developer experience. We’re a layer. Write plain-language code.</vt:lpstr>
      <vt:lpstr>The (original) World Wide Web</vt:lpstr>
      <vt:lpstr>Public domain</vt:lpstr>
      <vt:lpstr>Open collaboration for the benefit of society</vt:lpstr>
      <vt:lpstr>World Wide Web</vt:lpstr>
      <vt:lpstr>What's out there?</vt:lpstr>
      <vt:lpstr>Meta</vt:lpstr>
      <vt:lpstr>It builds upon itself</vt:lpstr>
      <vt:lpstr>Open, available, flexible, remixable… modular</vt:lpstr>
      <vt:lpstr>anticipate 👀</vt:lpstr>
      <vt:lpstr>United</vt:lpstr>
      <vt:lpstr>What we’re hearing</vt:lpstr>
      <vt:lpstr>The story of  USWDS Web Components: Simpler API, less maintenance, and fewer dependencies</vt:lpstr>
      <vt:lpstr>Tension and tradeoffs</vt:lpstr>
      <vt:lpstr>Adopt and adapt?</vt:lpstr>
      <vt:lpstr>Web Components make this value proposition more complicated.</vt:lpstr>
      <vt:lpstr>Great until they aren’t great</vt:lpstr>
      <vt:lpstr>Existential risk on both sides</vt:lpstr>
      <vt:lpstr>Continue to improve both ways</vt:lpstr>
      <vt:lpstr>Core code and Web Components</vt:lpstr>
      <vt:lpstr>Both products  co-evolving together</vt:lpstr>
      <vt:lpstr>Let’s simplify</vt:lpstr>
      <vt:lpstr> USWDS Elements</vt:lpstr>
      <vt:lpstr>  USWDS Core</vt:lpstr>
      <vt:lpstr>A little seed</vt:lpstr>
      <vt:lpstr>Core and Elements</vt:lpstr>
      <vt:lpstr>No old and new.  Just different angles.</vt:lpstr>
      <vt:lpstr>How can one set of design tokens support both?</vt:lpstr>
      <vt:lpstr>USWDS Tokens</vt:lpstr>
      <vt:lpstr>Canonical data, flexible output</vt:lpstr>
      <vt:lpstr>Standalone integrated products</vt:lpstr>
      <vt:lpstr>USWDS Utilities</vt:lpstr>
      <vt:lpstr>More… utility?</vt:lpstr>
      <vt:lpstr>Each domain can evolve  at its own pace</vt:lpstr>
      <vt:lpstr>Semantic versioning. Really for real.</vt:lpstr>
      <vt:lpstr>Not USWDS 4.0</vt:lpstr>
      <vt:lpstr>USWDS Core 4.0 USWDS Elements 1.0 USWDS Tokens 1.0 USWDS Utilities 1.0</vt:lpstr>
      <vt:lpstr>A united model</vt:lpstr>
      <vt:lpstr>Making it work</vt:lpstr>
      <vt:lpstr>Usage, infrastructure, priorities</vt:lpstr>
      <vt:lpstr>Mix and match</vt:lpstr>
      <vt:lpstr>Elements as the starting point</vt:lpstr>
      <vt:lpstr>Extensible Elements</vt:lpstr>
      <vt:lpstr>Eject</vt:lpstr>
      <vt:lpstr>Modularization</vt:lpstr>
      <vt:lpstr>Tools and targets</vt:lpstr>
      <vt:lpstr>Dependencies</vt:lpstr>
      <vt:lpstr>Moving to web standard CSS</vt:lpstr>
      <vt:lpstr>But that doesn’t mean  we no longer support Sass</vt:lpstr>
      <vt:lpstr>For teams, moving to Core 4.0 shouldn’t be a big lift</vt:lpstr>
      <vt:lpstr>An Elements component  will precede breaking changes to  a Core component</vt:lpstr>
      <vt:lpstr>Continuity matters to us</vt:lpstr>
      <vt:lpstr>A bias toward shipping</vt:lpstr>
      <vt:lpstr>Architectural Decision Records</vt:lpstr>
      <vt:lpstr>What to expect in 2025</vt:lpstr>
      <vt:lpstr>A more modern and  more resilient design system</vt:lpstr>
      <vt:lpstr>A priority shift</vt:lpstr>
      <vt:lpstr>USWDS Core: Interop with Elements and Tokens USWDS Elements: Fewer, simpler, Standards USWDS Tokens: Powering Core and Elements USWDS Utilities: Cloning Sass-based system Website: Resource for getting up to speed </vt:lpstr>
      <vt:lpstr>Not old and new. United.</vt:lpstr>
      <vt:lpstr>Q&amp;A</vt:lpstr>
      <vt:lpstr>Next month</vt:lpstr>
      <vt:lpstr>Disclaimer: All references to specific brands, products, and/or companies are used only for illustrative purposes and do not imply endorsement by the U.S. federal government or any federal government agency.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Microsoft Office User</cp:lastModifiedBy>
  <cp:revision>2</cp:revision>
  <dcterms:modified xsi:type="dcterms:W3CDTF">2024-11-22T17:02:18Z</dcterms:modified>
</cp:coreProperties>
</file>